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1" roundtripDataSignature="AMtx7mh3FOXxa9UNUffCYruDjTK2PAfDM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customschemas.google.com/relationships/presentationmetadata" Target="metadata"/><Relationship Id="rId50" Type="http://schemas.openxmlformats.org/officeDocument/2006/relationships/slide" Target="slides/slide46.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nl-BE"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BE"/>
              <a:t>Arthur</a:t>
            </a:r>
            <a:endParaRPr/>
          </a:p>
        </p:txBody>
      </p:sp>
      <p:sp>
        <p:nvSpPr>
          <p:cNvPr id="72" name="Google Shape;7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f56809c47_1_2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24f56809c47_1_2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Yan / The second step is to build an FSM for each algorithm module to ensure that data can flow smoothly through the pipeline. </a:t>
            </a:r>
            <a:endParaRPr/>
          </a:p>
          <a:p>
            <a:pPr indent="0" lvl="0" marL="0" rtl="0" algn="l">
              <a:spcBef>
                <a:spcPts val="0"/>
              </a:spcBef>
              <a:spcAft>
                <a:spcPts val="0"/>
              </a:spcAft>
              <a:buNone/>
            </a:pPr>
            <a:r>
              <a:rPr lang="nl-BE"/>
              <a:t>the FSM starts with an initial state and initialises all variables. </a:t>
            </a:r>
            <a:endParaRPr/>
          </a:p>
          <a:p>
            <a:pPr indent="0" lvl="0" marL="0" rtl="0" algn="l">
              <a:spcBef>
                <a:spcPts val="0"/>
              </a:spcBef>
              <a:spcAft>
                <a:spcPts val="0"/>
              </a:spcAft>
              <a:buNone/>
            </a:pPr>
            <a:r>
              <a:rPr lang="nl-BE"/>
              <a:t>S1 is the idle state, in which the module waits for a new input data frame and determines whether the data frame belongs to the left or right channel. </a:t>
            </a:r>
            <a:endParaRPr/>
          </a:p>
          <a:p>
            <a:pPr indent="0" lvl="0" marL="0" rtl="0" algn="l">
              <a:spcBef>
                <a:spcPts val="0"/>
              </a:spcBef>
              <a:spcAft>
                <a:spcPts val="0"/>
              </a:spcAft>
              <a:buNone/>
            </a:pPr>
            <a:r>
              <a:rPr lang="nl-BE"/>
              <a:t>This is the left </a:t>
            </a:r>
            <a:r>
              <a:rPr lang="nl-BE"/>
              <a:t>calculation </a:t>
            </a:r>
            <a:r>
              <a:rPr lang="nl-BE"/>
              <a:t>state and this is the right </a:t>
            </a:r>
            <a:r>
              <a:rPr lang="nl-BE"/>
              <a:t>calculation </a:t>
            </a:r>
            <a:r>
              <a:rPr lang="nl-BE"/>
              <a:t>state. Algorithms are implemented here and sent to the output port. The number of </a:t>
            </a:r>
            <a:r>
              <a:rPr lang="nl-BE"/>
              <a:t>calculation </a:t>
            </a:r>
            <a:r>
              <a:rPr lang="nl-BE"/>
              <a:t>states depends on the complexity of the algorithm. </a:t>
            </a:r>
            <a:endParaRPr/>
          </a:p>
          <a:p>
            <a:pPr indent="0" lvl="0" marL="0" rtl="0" algn="l">
              <a:spcBef>
                <a:spcPts val="0"/>
              </a:spcBef>
              <a:spcAft>
                <a:spcPts val="0"/>
              </a:spcAft>
              <a:buNone/>
            </a:pPr>
            <a:r>
              <a:rPr lang="nl-BE"/>
              <a:t>If the algorithm module is switched off, it will go directly to the </a:t>
            </a:r>
            <a:r>
              <a:rPr lang="nl-BE"/>
              <a:t>transferred </a:t>
            </a:r>
            <a:r>
              <a:rPr lang="nl-BE"/>
              <a:t>state S4 where the data is not processed and sent directly to the output port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4f56809c47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1" name="Google Shape;201;g24f56809c47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24f56809c47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24f56809c47_0_2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nl-BE"/>
              <a:t>Arthur</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nl-BE"/>
              <a:t>These Audio effects where some of the ones we considered. In this presentation we will go further into detail on the Adaptive Notch Filter which is an adaptive based algorithm and the Reverberation algorithm which is time based. It should be noted that the graphic equalizer and pitch shift algorithms were implemented </a:t>
            </a:r>
            <a:r>
              <a:rPr lang="nl-BE"/>
              <a:t>as well</a:t>
            </a:r>
            <a:r>
              <a:rPr lang="nl-BE"/>
              <a:t>, further details of these implemented algorithms are discussed in the master thesis.</a:t>
            </a:r>
            <a:endParaRPr/>
          </a:p>
        </p:txBody>
      </p:sp>
      <p:sp>
        <p:nvSpPr>
          <p:cNvPr id="208" name="Google Shape;208;g24f56809c47_0_2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4f56809c47_0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4f56809c47_0_4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BE"/>
              <a:t>Arthur</a:t>
            </a:r>
            <a:endParaRPr/>
          </a:p>
          <a:p>
            <a:pPr indent="0" lvl="0" marL="0" rtl="0" algn="l">
              <a:spcBef>
                <a:spcPts val="0"/>
              </a:spcBef>
              <a:spcAft>
                <a:spcPts val="0"/>
              </a:spcAft>
              <a:buNone/>
            </a:pPr>
            <a:r>
              <a:t/>
            </a:r>
            <a:endParaRPr/>
          </a:p>
          <a:p>
            <a:pPr indent="0" lvl="0" marL="0" rtl="0" algn="l">
              <a:spcBef>
                <a:spcPts val="0"/>
              </a:spcBef>
              <a:spcAft>
                <a:spcPts val="0"/>
              </a:spcAft>
              <a:buNone/>
            </a:pPr>
            <a:r>
              <a:rPr lang="nl-BE"/>
              <a:t>When a sound source is placed into an acoustic room the sound waves can reach the human ear in three ways. The first one is the direct sound, the sound waves travel directly to the listener or microphone. The second are early reflections, typically they characterized by only reflecting from the walls only once. These cause delayed and scaled copies of the direct sound which can be observed in the figure on the right. Lastly, we have the late reflections, which are the most challenging to implement in reverberation algorithms and are the main challenge of this algorithm, since as time increases the impulse response its impulse density increases, which can be seen in this figure on the right.</a:t>
            </a:r>
            <a:endParaRPr>
              <a:solidFill>
                <a:srgbClr val="3B820E"/>
              </a:solidFill>
            </a:endParaRPr>
          </a:p>
        </p:txBody>
      </p:sp>
      <p:sp>
        <p:nvSpPr>
          <p:cNvPr id="233" name="Google Shape;233;g24f56809c47_0_4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fe2d2ff35a_1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 name="Google Shape;243;g1fe2d2ff35a_1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BE"/>
              <a:t>Arthur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nl-BE"/>
              <a:t>The algorithm we implemented is based on the Moorer-Schroeder approach, which also consists of the same three elements. To simulate the early reflections, a tap delay line was used. It is built using delay elements [z^-1], which in hardware we expect to be flip-flops. And then multiplied with their corresponding FIR filter coefficients. The late reflections with a combination of parallel feedback comb filters and an all-pass filter.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44" name="Google Shape;244;g1fe2d2ff35a_1_2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f56809c47_1_3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4f56809c47_1_3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Yan / This is the hardware implementation of early reflection. The idea is to weight and sum the delayed data. </a:t>
            </a:r>
            <a:endParaRPr/>
          </a:p>
          <a:p>
            <a:pPr indent="0" lvl="0" marL="0" rtl="0" algn="l">
              <a:spcBef>
                <a:spcPts val="0"/>
              </a:spcBef>
              <a:spcAft>
                <a:spcPts val="0"/>
              </a:spcAft>
              <a:buClr>
                <a:schemeClr val="dk1"/>
              </a:buClr>
              <a:buSzPts val="1100"/>
              <a:buFont typeface="Arial"/>
              <a:buNone/>
            </a:pPr>
            <a:r>
              <a:rPr lang="nl-BE"/>
              <a:t>We use shift registers to build the delay signal. The input data frame is stored into the first shift register and shifted backwards on each clock cycle.</a:t>
            </a:r>
            <a:endParaRPr/>
          </a:p>
          <a:p>
            <a:pPr indent="0" lvl="0" marL="0" rtl="0" algn="l">
              <a:spcBef>
                <a:spcPts val="0"/>
              </a:spcBef>
              <a:spcAft>
                <a:spcPts val="0"/>
              </a:spcAft>
              <a:buClr>
                <a:schemeClr val="dk1"/>
              </a:buClr>
              <a:buSzPts val="1100"/>
              <a:buFont typeface="Arial"/>
              <a:buNone/>
            </a:pPr>
            <a:r>
              <a:rPr lang="nl-BE"/>
              <a:t>We use multiplier unit to multiply the delay signal by the factor b. </a:t>
            </a:r>
            <a:endParaRPr/>
          </a:p>
          <a:p>
            <a:pPr indent="0" lvl="0" marL="0" rtl="0" algn="l">
              <a:spcBef>
                <a:spcPts val="0"/>
              </a:spcBef>
              <a:spcAft>
                <a:spcPts val="0"/>
              </a:spcAft>
              <a:buClr>
                <a:schemeClr val="dk1"/>
              </a:buClr>
              <a:buSzPts val="1100"/>
              <a:buFont typeface="Arial"/>
              <a:buNone/>
            </a:pPr>
            <a:r>
              <a:rPr lang="nl-BE"/>
              <a:t>The adder unit is used for summing. </a:t>
            </a:r>
            <a:endParaRPr/>
          </a:p>
          <a:p>
            <a:pPr indent="0" lvl="0" marL="0" rtl="0" algn="l">
              <a:spcBef>
                <a:spcPts val="0"/>
              </a:spcBef>
              <a:spcAft>
                <a:spcPts val="0"/>
              </a:spcAft>
              <a:buClr>
                <a:schemeClr val="dk1"/>
              </a:buClr>
              <a:buSzPts val="1100"/>
              <a:buFont typeface="Arial"/>
              <a:buNone/>
            </a:pPr>
            <a:r>
              <a:rPr lang="nl-BE"/>
              <a:t>These intermediate registers are used to store intermediate variables. And to keep all calculations synchronised.</a:t>
            </a:r>
            <a:endParaRPr/>
          </a:p>
        </p:txBody>
      </p:sp>
      <p:sp>
        <p:nvSpPr>
          <p:cNvPr id="259" name="Google Shape;259;g24f56809c47_1_32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f56809c47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f56809c47_0_2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Arthur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this is the block diagram of the feedback comb filter. </a:t>
            </a:r>
            <a:r>
              <a:rPr lang="nl-BE"/>
              <a:t>As you can see the comb filter is recursive which means that each output of the delay line is scaled and fed back into the input and delayed further, this will create a series of exponentially decaying echos in the impulse response.  An important remark is that the magnitude of a</a:t>
            </a:r>
            <a:r>
              <a:rPr lang="nl-BE" sz="700"/>
              <a:t>M </a:t>
            </a:r>
            <a:r>
              <a:rPr lang="nl-BE"/>
              <a:t>should be smaller than one otherwise the system becomes unstable.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The feedback comb filters are implemented in parallel, and thus delay time of the different feedback comb filters should not be the same and should be prime numbers, this will ensure that the impulse responses will not overlap. And thus a higher pulse density is achieved and peaks in the impulse response are avoided.</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This is the corresponding equation to calculate the output.</a:t>
            </a:r>
            <a:endParaRPr/>
          </a:p>
        </p:txBody>
      </p:sp>
      <p:sp>
        <p:nvSpPr>
          <p:cNvPr id="285" name="Google Shape;285;g24f56809c47_0_2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f56809c47_1_3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f56809c47_1_3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Yan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The hardware implementation of the comb filter is very straightforward.</a:t>
            </a:r>
            <a:endParaRPr/>
          </a:p>
          <a:p>
            <a:pPr indent="0" lvl="0" marL="0" rtl="0" algn="l">
              <a:spcBef>
                <a:spcPts val="0"/>
              </a:spcBef>
              <a:spcAft>
                <a:spcPts val="0"/>
              </a:spcAft>
              <a:buClr>
                <a:schemeClr val="dk1"/>
              </a:buClr>
              <a:buSzPts val="1100"/>
              <a:buFont typeface="Arial"/>
              <a:buNone/>
            </a:pPr>
            <a:r>
              <a:rPr lang="nl-BE"/>
              <a:t> Shift registers are used to create the delay signal. </a:t>
            </a:r>
            <a:endParaRPr/>
          </a:p>
          <a:p>
            <a:pPr indent="0" lvl="0" marL="0" rtl="0" algn="l">
              <a:spcBef>
                <a:spcPts val="0"/>
              </a:spcBef>
              <a:spcAft>
                <a:spcPts val="0"/>
              </a:spcAft>
              <a:buClr>
                <a:schemeClr val="dk1"/>
              </a:buClr>
              <a:buSzPts val="1100"/>
              <a:buFont typeface="Arial"/>
              <a:buNone/>
            </a:pPr>
            <a:r>
              <a:rPr lang="nl-BE"/>
              <a:t>The delayed signal goes into the multiplier. It is  scaled and fed back to the input and further delayed. </a:t>
            </a:r>
            <a:endParaRPr/>
          </a:p>
          <a:p>
            <a:pPr indent="0" lvl="0" marL="0" rtl="0" algn="l">
              <a:spcBef>
                <a:spcPts val="0"/>
              </a:spcBef>
              <a:spcAft>
                <a:spcPts val="0"/>
              </a:spcAft>
              <a:buClr>
                <a:schemeClr val="dk1"/>
              </a:buClr>
              <a:buSzPts val="1100"/>
              <a:buFont typeface="Arial"/>
              <a:buNone/>
            </a:pPr>
            <a:r>
              <a:rPr lang="nl-BE"/>
              <a:t>The output stage uses two intermediate registers to synchronise</a:t>
            </a:r>
            <a:r>
              <a:rPr lang="nl-BE"/>
              <a:t> the calculations</a:t>
            </a:r>
            <a:r>
              <a:rPr lang="nl-BE"/>
              <a:t>.</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Here, four parallel comb filters were created to simulate the reflections of the room. Different delay factors M produce different </a:t>
            </a:r>
            <a:r>
              <a:rPr lang="nl-BE"/>
              <a:t>reflections </a:t>
            </a:r>
            <a:r>
              <a:rPr lang="nl-BE"/>
              <a:t>effects. m should be a prime number to ensure that the frequency responses do not overlap.</a:t>
            </a:r>
            <a:endParaRPr/>
          </a:p>
        </p:txBody>
      </p:sp>
      <p:sp>
        <p:nvSpPr>
          <p:cNvPr id="299" name="Google Shape;299;g24f56809c47_1_3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f56809c47_0_14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f56809c47_0_14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Arthur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To further increase the pulse density of the impulse response an all-pass filter is used to smear out the signal. For the all-pass filter the magnitude response is 0 dB for every frequency. The phase response can be observed here, where the phase shift is zero at DC and decreases over the frequency spectrum to -PI, by this phase shift which is equivalent to delay is achieved over a large range of frequencies. The break frequency indicated by fb is controlled by the a1 parameter in the block diagram. Furthermore, the block diagram is converted into the following structure in order to implement it on the FPGA.</a:t>
            </a:r>
            <a:endParaRPr/>
          </a:p>
        </p:txBody>
      </p:sp>
      <p:sp>
        <p:nvSpPr>
          <p:cNvPr id="322" name="Google Shape;322;g24f56809c47_0_14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4f56809c47_1_3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4f56809c47_1_3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Yan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We build the hardware circuit based on the equivalent block diagram of an all-pass filter. </a:t>
            </a:r>
            <a:endParaRPr/>
          </a:p>
          <a:p>
            <a:pPr indent="0" lvl="0" marL="0" rtl="0" algn="l">
              <a:spcBef>
                <a:spcPts val="0"/>
              </a:spcBef>
              <a:spcAft>
                <a:spcPts val="0"/>
              </a:spcAft>
              <a:buClr>
                <a:schemeClr val="dk1"/>
              </a:buClr>
              <a:buSzPts val="1100"/>
              <a:buFont typeface="Arial"/>
              <a:buNone/>
            </a:pPr>
            <a:r>
              <a:rPr lang="nl-BE"/>
              <a:t>It can be seen that the all-pass filter is made up of a feedback comb filter and a feed-forward comb filter. </a:t>
            </a:r>
            <a:endParaRPr/>
          </a:p>
          <a:p>
            <a:pPr indent="0" lvl="0" marL="0" rtl="0" algn="l">
              <a:spcBef>
                <a:spcPts val="0"/>
              </a:spcBef>
              <a:spcAft>
                <a:spcPts val="0"/>
              </a:spcAft>
              <a:buClr>
                <a:schemeClr val="dk1"/>
              </a:buClr>
              <a:buSzPts val="1100"/>
              <a:buFont typeface="Arial"/>
              <a:buNone/>
            </a:pPr>
            <a:r>
              <a:rPr lang="nl-BE"/>
              <a:t>We need to create delay lines for input x and output y respectively.</a:t>
            </a:r>
            <a:endParaRPr/>
          </a:p>
        </p:txBody>
      </p:sp>
      <p:sp>
        <p:nvSpPr>
          <p:cNvPr id="342" name="Google Shape;342;g24f56809c47_1_3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4f56809c47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nl-BE"/>
              <a:t>Arthur</a:t>
            </a:r>
            <a:endParaRPr/>
          </a:p>
        </p:txBody>
      </p:sp>
      <p:sp>
        <p:nvSpPr>
          <p:cNvPr id="79" name="Google Shape;79;g24f56809c4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4f56809c47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7" name="Google Shape;367;g24f56809c47_1_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Yan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a:t>
            </a:r>
            <a:endParaRPr/>
          </a:p>
          <a:p>
            <a:pPr indent="0" lvl="0" marL="0" rtl="0" algn="l">
              <a:spcBef>
                <a:spcPts val="0"/>
              </a:spcBef>
              <a:spcAft>
                <a:spcPts val="0"/>
              </a:spcAft>
              <a:buClr>
                <a:schemeClr val="dk1"/>
              </a:buClr>
              <a:buSzPts val="1100"/>
              <a:buFont typeface="Arial"/>
              <a:buNone/>
            </a:pPr>
            <a:r>
              <a:rPr lang="nl-BE">
                <a:solidFill>
                  <a:srgbClr val="374151"/>
                </a:solidFill>
                <a:highlight>
                  <a:srgbClr val="F7F7F8"/>
                </a:highlight>
                <a:latin typeface="Arial"/>
                <a:ea typeface="Arial"/>
                <a:cs typeface="Arial"/>
                <a:sym typeface="Arial"/>
              </a:rPr>
              <a:t>the wet factor refers to the proportion of the processed sound compared to the original sound(or dry sound). </a:t>
            </a:r>
            <a:endParaRPr>
              <a:solidFill>
                <a:srgbClr val="374151"/>
              </a:solidFill>
              <a:highlight>
                <a:srgbClr val="F7F7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374151"/>
              </a:solidFill>
              <a:highlight>
                <a:srgbClr val="F7F7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nl-BE">
                <a:solidFill>
                  <a:srgbClr val="374151"/>
                </a:solidFill>
                <a:highlight>
                  <a:srgbClr val="F7F7F8"/>
                </a:highlight>
                <a:latin typeface="Arial"/>
                <a:ea typeface="Arial"/>
                <a:cs typeface="Arial"/>
                <a:sym typeface="Arial"/>
              </a:rPr>
              <a:t>the equation is like this</a:t>
            </a:r>
            <a:endParaRPr>
              <a:solidFill>
                <a:srgbClr val="374151"/>
              </a:solidFill>
              <a:highlight>
                <a:srgbClr val="F7F7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a:solidFill>
                <a:srgbClr val="374151"/>
              </a:solidFill>
              <a:highlight>
                <a:srgbClr val="F7F7F8"/>
              </a:highlight>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nl-BE">
                <a:solidFill>
                  <a:srgbClr val="374151"/>
                </a:solidFill>
                <a:highlight>
                  <a:srgbClr val="F7F7F8"/>
                </a:highlight>
                <a:latin typeface="Arial"/>
                <a:ea typeface="Arial"/>
                <a:cs typeface="Arial"/>
                <a:sym typeface="Arial"/>
              </a:rPr>
              <a:t>The user can change the wet and dry factor on the PS side</a:t>
            </a:r>
            <a:endParaRPr>
              <a:solidFill>
                <a:srgbClr val="374151"/>
              </a:solidFill>
              <a:highlight>
                <a:srgbClr val="F7F7F8"/>
              </a:highlight>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24f56809c47_0_1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24f56809c47_0_11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BE"/>
              <a:t>Arthur</a:t>
            </a:r>
            <a:endParaRPr/>
          </a:p>
          <a:p>
            <a:pPr indent="0" lvl="0" marL="0" rtl="0" algn="l">
              <a:spcBef>
                <a:spcPts val="0"/>
              </a:spcBef>
              <a:spcAft>
                <a:spcPts val="0"/>
              </a:spcAft>
              <a:buNone/>
            </a:pPr>
            <a:r>
              <a:t/>
            </a:r>
            <a:endParaRPr/>
          </a:p>
          <a:p>
            <a:pPr indent="0" lvl="0" marL="0" rtl="0" algn="l">
              <a:spcBef>
                <a:spcPts val="0"/>
              </a:spcBef>
              <a:spcAft>
                <a:spcPts val="0"/>
              </a:spcAft>
              <a:buNone/>
            </a:pPr>
            <a:r>
              <a:rPr lang="nl-BE"/>
              <a:t>On the left we see a setup with one speaker and one microphone, in a closed loop system where the gain is greater than one. Once an audio signal is picked up by the microphone, the signal will be amplified (G &gt; 1) and then put out by the loudspeaker. Furthermore, the microphone will pick the audio signal back up, which is then amplified again and put out by the loudspeaker… You can quickly see that it is an unstable system. </a:t>
            </a:r>
            <a:endParaRPr/>
          </a:p>
          <a:p>
            <a:pPr indent="0" lvl="0" marL="0" rtl="0" algn="l">
              <a:spcBef>
                <a:spcPts val="0"/>
              </a:spcBef>
              <a:spcAft>
                <a:spcPts val="0"/>
              </a:spcAft>
              <a:buNone/>
            </a:pPr>
            <a:r>
              <a:t/>
            </a:r>
            <a:endParaRPr/>
          </a:p>
          <a:p>
            <a:pPr indent="0" lvl="0" marL="0" rtl="0" algn="l">
              <a:spcBef>
                <a:spcPts val="0"/>
              </a:spcBef>
              <a:spcAft>
                <a:spcPts val="0"/>
              </a:spcAft>
              <a:buNone/>
            </a:pPr>
            <a:r>
              <a:rPr lang="nl-BE"/>
              <a:t>This phenomenon is called “howling”, and thus it can lead to a very disruptive user experience, and has the risk of damaging equipment.</a:t>
            </a:r>
            <a:br>
              <a:rPr lang="nl-BE"/>
            </a:br>
            <a:br>
              <a:rPr lang="nl-BE"/>
            </a:br>
            <a:r>
              <a:rPr lang="nl-BE"/>
              <a:t>The adaptive notch filters (where I will refer to as ANF) is one solution (of many) to this acoustic echo problem. They are designed to estimate and attenuate the frequency at which the howling occurs while having minimal effect on nearby frequencies, this is to prevent any changes to the original sound. The ANF is changing it’s parameters over time, and thus the specific howling frequency does not need to be known beforehand.</a:t>
            </a:r>
            <a:endParaRPr/>
          </a:p>
        </p:txBody>
      </p:sp>
      <p:sp>
        <p:nvSpPr>
          <p:cNvPr id="405" name="Google Shape;405;g24f56809c47_0_11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4f56809c47_0_7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4f56809c47_0_7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Arthur</a:t>
            </a:r>
            <a:br>
              <a:rPr lang="nl-BE"/>
            </a:br>
            <a:br>
              <a:rPr lang="nl-BE"/>
            </a:br>
            <a:r>
              <a:rPr lang="nl-BE"/>
              <a:t>To eliminate this disruptive sound, a notch filter is used, which can be recognized by its magnitude response. In the context of our algorithms two constraints were introduced to ensure the proper behaviour of the ANF. The first constraint is that the poles and the zeros are located on the same radial line with a pole radius smaller than 1, which will ensure that the filter will behave as a notch filter. The pole radius should be smaller than one to ensure stability.</a:t>
            </a:r>
            <a:endParaRPr/>
          </a:p>
        </p:txBody>
      </p:sp>
      <p:sp>
        <p:nvSpPr>
          <p:cNvPr id="421" name="Google Shape;421;g24f56809c47_0_7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4f56809c47_0_8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3" name="Google Shape;433;g24f56809c47_0_8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Arthur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Furthermore, the zeros should be located on the unit circle in the z-domain. By doing this we get a simplified transfer function which looks like this … Where a_1 equals the main filter coefficient that determines the frequency position, while rho is the pole radius -&gt; which will determine how close the poles and zeros will be located to each other.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Here the direct form II structure can be observed of the ANF-LMS algorithm, it only involves two delay elements that delays the variable s(m) which is the ANF state vector which is an intermediary results which contains the input signal, the pole radius and frequency position of the filter.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4f56809c47_0_10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4f56809c47_0_100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Arthur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On the left a general adaptive scheme of a filter can be seen. The general goal of an adaptive system is to obtain the desired signal, denoted as d(m). An estimated signal y(m) is produced by filtering the input signal x(m). This difference between the desired signal and the estimated signal is the error signal which is used to adjust the filter coefficients w(m) to minimize the error. Which can also be seen in the general adaptive algorithm equation. One key thing to understand is that for different adaptation algorithms they use different methods to calculate the adaptation gain. In the following table we can see some of the different algorithms where P is the amount of filter coefficients in the filter. The LMS algorithms has the lowest complexity and thus is used in a great deal of applications.</a:t>
            </a:r>
            <a:endParaRPr/>
          </a:p>
        </p:txBody>
      </p:sp>
      <p:sp>
        <p:nvSpPr>
          <p:cNvPr id="445" name="Google Shape;445;g24f56809c47_0_100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4f56809c47_0_8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24f56809c47_0_8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Arthur</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So the LMS algorithm functions the same as the general adaptive algorithm, but in the LMS algorithms the coefficient is updated in the following manner. This takes the negative partial derivation of the error squared with respect to the filter coefficients of the previous time instance. If we compute this for the notch filter we get the following ANF-LMS coefficient update. Where mu * 2 * s(m-1) is the adaptation gain and the error signal is still e(m).</a:t>
            </a:r>
            <a:endParaRPr/>
          </a:p>
        </p:txBody>
      </p:sp>
      <p:sp>
        <p:nvSpPr>
          <p:cNvPr id="461" name="Google Shape;461;g24f56809c47_0_80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25025e05480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9" name="Google Shape;479;g25025e05480_0_2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Yan</a:t>
            </a:r>
            <a:endParaRPr/>
          </a:p>
          <a:p>
            <a:pPr indent="0" lvl="0" marL="0" rtl="0" algn="l">
              <a:spcBef>
                <a:spcPts val="0"/>
              </a:spcBef>
              <a:spcAft>
                <a:spcPts val="0"/>
              </a:spcAft>
              <a:buClr>
                <a:schemeClr val="dk1"/>
              </a:buClr>
              <a:buSzPts val="1100"/>
              <a:buFont typeface="Arial"/>
              <a:buNone/>
            </a:pPr>
            <a:r>
              <a:rPr lang="nl-BE"/>
              <a:t>First we need to create a Constrained notch filters based on the IIR direct 2 structure. </a:t>
            </a:r>
            <a:endParaRPr/>
          </a:p>
          <a:p>
            <a:pPr indent="0" lvl="0" marL="0" rtl="0" algn="l">
              <a:spcBef>
                <a:spcPts val="0"/>
              </a:spcBef>
              <a:spcAft>
                <a:spcPts val="0"/>
              </a:spcAft>
              <a:buClr>
                <a:schemeClr val="dk1"/>
              </a:buClr>
              <a:buSzPts val="1100"/>
              <a:buFont typeface="Arial"/>
              <a:buNone/>
            </a:pPr>
            <a:r>
              <a:rPr lang="nl-BE"/>
              <a:t>We used shift registers to create delay lines for the polar radius variable rho, the delay variable s and the filter coefficients a </a:t>
            </a:r>
            <a:endParaRPr/>
          </a:p>
          <a:p>
            <a:pPr indent="0" lvl="0" marL="0" rtl="0" algn="l">
              <a:spcBef>
                <a:spcPts val="0"/>
              </a:spcBef>
              <a:spcAft>
                <a:spcPts val="0"/>
              </a:spcAft>
              <a:buClr>
                <a:schemeClr val="dk1"/>
              </a:buClr>
              <a:buSzPts val="1100"/>
              <a:buFont typeface="Arial"/>
              <a:buNone/>
            </a:pPr>
            <a:r>
              <a:rPr lang="nl-BE"/>
              <a:t>they are to store the current and past values of the variables respectively. </a:t>
            </a:r>
            <a:endParaRPr/>
          </a:p>
          <a:p>
            <a:pPr indent="0" lvl="0" marL="0" rtl="0" algn="l">
              <a:spcBef>
                <a:spcPts val="0"/>
              </a:spcBef>
              <a:spcAft>
                <a:spcPts val="0"/>
              </a:spcAft>
              <a:buClr>
                <a:schemeClr val="dk1"/>
              </a:buClr>
              <a:buSzPts val="1100"/>
              <a:buFont typeface="Arial"/>
              <a:buNone/>
            </a:pPr>
            <a:r>
              <a:rPr lang="nl-BE"/>
              <a:t>We used multipliers, adders and subtractors to  </a:t>
            </a:r>
            <a:r>
              <a:rPr lang="nl-BE"/>
              <a:t>calculate the Intermediate variables</a:t>
            </a:r>
            <a:r>
              <a:rPr lang="nl-BE"/>
              <a:t>. they are then stored into intermediate registers. </a:t>
            </a:r>
            <a:endParaRPr/>
          </a:p>
          <a:p>
            <a:pPr indent="0" lvl="0" marL="0" rtl="0" algn="l">
              <a:spcBef>
                <a:spcPts val="0"/>
              </a:spcBef>
              <a:spcAft>
                <a:spcPts val="0"/>
              </a:spcAft>
              <a:buClr>
                <a:schemeClr val="dk1"/>
              </a:buClr>
              <a:buSzPts val="1100"/>
              <a:buFont typeface="Arial"/>
              <a:buNone/>
            </a:pPr>
            <a:r>
              <a:rPr lang="nl-BE"/>
              <a:t>It is used to synchronise the calculations to prevent any timing problems.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Now we have a constrained notch filter with constant gain and </a:t>
            </a:r>
            <a:r>
              <a:rPr lang="nl-BE"/>
              <a:t>frequency</a:t>
            </a:r>
            <a:r>
              <a:rPr lang="nl-BE"/>
              <a:t> band. We need then to </a:t>
            </a:r>
            <a:r>
              <a:rPr lang="nl-BE"/>
              <a:t>apply</a:t>
            </a:r>
            <a:r>
              <a:rPr lang="nl-BE"/>
              <a:t> the LMS algorithm to minimize the error and update the coefficient a</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25025e05480_0_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6" name="Google Shape;506;g25025e05480_0_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Yan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This is the hardware implementation of the adaptive noth filter.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this circuit use LMS </a:t>
            </a:r>
            <a:r>
              <a:rPr lang="nl-BE"/>
              <a:t>algorithm</a:t>
            </a:r>
            <a:r>
              <a:rPr lang="nl-BE"/>
              <a:t> to minimize the error and update the filter coefficient.  The equation is shown here. We used two multipliers to calculate the adaptation gain </a:t>
            </a:r>
            <a:r>
              <a:rPr lang="nl-BE"/>
              <a:t>e*</a:t>
            </a:r>
            <a:r>
              <a:rPr lang="nl-BE"/>
              <a:t>s*2u and added it to the previous a. The result is finally assigned to the flipflop that stores a[m]</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The user can change the step factor u on PS side, This factor determines the speed of convergence of the ANF</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5025e05480_0_2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3" name="Google Shape;523;g25025e05480_0_2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nl-BE"/>
              <a:t>Yan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nl-BE"/>
              <a:t>The pole radius rho determines the attenuation of the frequency band. More rho will lead to more attenuation. Since the Notch filter starts from a </a:t>
            </a:r>
            <a:r>
              <a:rPr lang="nl-BE"/>
              <a:t>random</a:t>
            </a:r>
            <a:r>
              <a:rPr lang="nl-BE"/>
              <a:t> value, so we want the rho start from a small number to ensure the initial </a:t>
            </a:r>
            <a:r>
              <a:rPr lang="nl-BE"/>
              <a:t>frequency</a:t>
            </a:r>
            <a:r>
              <a:rPr lang="nl-BE"/>
              <a:t> band is not </a:t>
            </a:r>
            <a:r>
              <a:rPr lang="nl-BE"/>
              <a:t>attenuated</a:t>
            </a:r>
            <a:r>
              <a:rPr lang="nl-BE"/>
              <a:t>. and </a:t>
            </a:r>
            <a:r>
              <a:rPr lang="nl-BE"/>
              <a:t>smoothly</a:t>
            </a:r>
            <a:r>
              <a:rPr lang="nl-BE"/>
              <a:t> transitions to a the big number in the speed of lambda.</a:t>
            </a:r>
            <a:endParaRPr/>
          </a:p>
          <a:p>
            <a:pPr indent="0" lvl="0" marL="0" rtl="0" algn="l">
              <a:spcBef>
                <a:spcPts val="0"/>
              </a:spcBef>
              <a:spcAft>
                <a:spcPts val="0"/>
              </a:spcAft>
              <a:buClr>
                <a:schemeClr val="dk1"/>
              </a:buClr>
              <a:buSzPts val="1100"/>
              <a:buFont typeface="Arial"/>
              <a:buNone/>
            </a:pPr>
            <a:r>
              <a:rPr lang="nl-BE"/>
              <a:t>This is the equation to </a:t>
            </a:r>
            <a:r>
              <a:rPr lang="nl-BE"/>
              <a:t>achieve</a:t>
            </a:r>
            <a:r>
              <a:rPr lang="nl-BE"/>
              <a:t> this.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4f56809c47_0_11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5" name="Google Shape;555;g24f56809c47_0_11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BE"/>
              <a:t>Arthur</a:t>
            </a:r>
            <a:endParaRPr/>
          </a:p>
        </p:txBody>
      </p:sp>
      <p:sp>
        <p:nvSpPr>
          <p:cNvPr id="86" name="Google Shape;8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4f9263a533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24f9263a533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nl-BE"/>
              <a:t>Yan</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25025e05480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g25025e05480_0_4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nl-BE"/>
              <a:t>Yan</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nl-BE"/>
              <a:t>Clock utilization refers to the ratio of the clock cycles being used for the calculation to the available clock cycles.</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5025e05480_0_1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3" name="Google Shape;583;g25025e05480_0_1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nl-BE"/>
              <a:t>Yan</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25025e05480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2" name="Google Shape;592;g25025e05480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nl-BE"/>
              <a:t>Yan</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24f56809c47_0_1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0" name="Google Shape;600;g24f56809c47_0_1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nl-BE"/>
              <a:t>Arthur</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nl-BE"/>
              <a:t>Here a oscilloscope measurement can be seen of the input in yellow and the output if blue of our Reverberation algorithm. We tried recreating an dirac function by using a very small duty </a:t>
            </a:r>
            <a:r>
              <a:rPr lang="nl-BE"/>
              <a:t>cycle</a:t>
            </a:r>
            <a:r>
              <a:rPr lang="nl-BE"/>
              <a:t>, low frequency square wave. This looks similar to the impuls response we have seen before.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24f56809c47_0_1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8" name="Google Shape;608;g24f56809c47_0_1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nl-BE"/>
              <a:t>Arthur</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nl-BE"/>
              <a:t>To test the ANF, we generated a series of sinusoids at different frequencies. The input spectrogram can be seen in the spectrogram on the top. While the output of the algorithm can be seen here. The Adaptive Notch Filter seems to be working as it is attenuating the different narrrowband frequencies while still adapting to them leaving room for these high peaks to occur. The adaptation stepsize in this case was fairly large.</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4f56809c47_0_1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4f56809c47_0_14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8" name="Google Shape;618;g24f56809c47_0_146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nl-B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4f56809c47_0_14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4f56809c47_0_14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g24f56809c47_0_146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4f56809c47_0_4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24f56809c47_0_4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4" name="Google Shape;634;g24f56809c47_0_41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5025e05480_0_3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nl-BE"/>
              <a:t>Yan</a:t>
            </a:r>
            <a:endParaRPr/>
          </a:p>
        </p:txBody>
      </p:sp>
      <p:sp>
        <p:nvSpPr>
          <p:cNvPr id="640" name="Google Shape;640;g25025e05480_0_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4f56809c47_0_8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Font typeface="Arial"/>
              <a:buNone/>
            </a:pPr>
            <a:r>
              <a:rPr lang="nl-BE"/>
              <a:t>Arthur</a:t>
            </a:r>
            <a:endParaRPr/>
          </a:p>
          <a:p>
            <a:pPr indent="0" lvl="0" marL="0" rtl="0" algn="l">
              <a:spcBef>
                <a:spcPts val="0"/>
              </a:spcBef>
              <a:spcAft>
                <a:spcPts val="0"/>
              </a:spcAft>
              <a:buClr>
                <a:schemeClr val="dk1"/>
              </a:buClr>
              <a:buFont typeface="Arial"/>
              <a:buNone/>
            </a:pPr>
            <a:r>
              <a:t/>
            </a:r>
            <a:endParaRPr/>
          </a:p>
          <a:p>
            <a:pPr indent="0" lvl="0" marL="0" rtl="0" algn="l">
              <a:spcBef>
                <a:spcPts val="0"/>
              </a:spcBef>
              <a:spcAft>
                <a:spcPts val="0"/>
              </a:spcAft>
              <a:buClr>
                <a:schemeClr val="dk1"/>
              </a:buClr>
              <a:buFont typeface="Arial"/>
              <a:buNone/>
            </a:pPr>
            <a:r>
              <a:rPr lang="nl-BE"/>
              <a:t>As the title suggest our main goal was to implement customizable real-time audio effects on the FPGA. Essentially an audio effect can have two purposes. </a:t>
            </a:r>
            <a:r>
              <a:rPr lang="nl-BE"/>
              <a:t>One is to enhance the sound, to enrich the sound by emphasizing or adding certain elements of the audio signal. Another goal for an audio effect can be is to remove unwanted audio artifacts as we will see later in this presentation.</a:t>
            </a:r>
            <a:endParaRPr/>
          </a:p>
          <a:p>
            <a:pPr indent="0" lvl="0" marL="0" rtl="0" algn="l">
              <a:spcBef>
                <a:spcPts val="0"/>
              </a:spcBef>
              <a:spcAft>
                <a:spcPts val="0"/>
              </a:spcAft>
              <a:buClr>
                <a:schemeClr val="dk1"/>
              </a:buClr>
              <a:buFont typeface="Arial"/>
              <a:buNone/>
            </a:pPr>
            <a:r>
              <a:rPr lang="nl-BE"/>
              <a:t>On the right we can capture the essence of an audio effect, of which a signal is put in the audio effect together with certain control values to change how the audio effect is behaving and thus modifying the audio output in a certain manner.</a:t>
            </a:r>
            <a:endParaRPr/>
          </a:p>
          <a:p>
            <a:pPr indent="0" lvl="0" marL="0" rtl="0" algn="l">
              <a:spcBef>
                <a:spcPts val="0"/>
              </a:spcBef>
              <a:spcAft>
                <a:spcPts val="0"/>
              </a:spcAft>
              <a:buClr>
                <a:schemeClr val="dk1"/>
              </a:buClr>
              <a:buFont typeface="Arial"/>
              <a:buNone/>
            </a:pPr>
            <a:br>
              <a:rPr lang="nl-BE"/>
            </a:br>
            <a:r>
              <a:rPr lang="nl-BE"/>
              <a:t>With implementing customizable audio algorithms, a few key challenges arise. Low latency is important because we do not want the user to have a noticeable delay between the input and the output of our proposed design. The computational complexity of algorithms can be correlated with the latency experienced, as there are certain resource limitations to the FPGA. As the number of calculations increases, it  requires a larger number of clock cycles on the FPGA and thus computational complexity can introduce latency. Another key challenge is to achieve a high sound quality, which leads to a better user experience. Furthermore parameter adjustments are important more specifically that they can be manipulated in real-time.</a:t>
            </a:r>
            <a:br>
              <a:rPr lang="nl-BE"/>
            </a:br>
            <a:br>
              <a:rPr lang="nl-BE"/>
            </a:br>
            <a:endParaRPr/>
          </a:p>
        </p:txBody>
      </p:sp>
      <p:sp>
        <p:nvSpPr>
          <p:cNvPr id="92" name="Google Shape;92;g24f56809c47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67" name="Google Shape;66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507ef3d577_1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507ef3d577_1_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4" name="Google Shape;674;g2507ef3d577_1_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507ef3d577_1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507ef3d577_1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3" name="Google Shape;683;g2507ef3d577_1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507ef3d577_1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507ef3d577_1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2" name="Google Shape;692;g2507ef3d577_1_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507ef3d577_5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2507ef3d577_5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250c055bcb5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250c055bcb5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4" name="Google Shape;724;g250c055bcb5_0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nl-B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0" name="Shape 730"/>
        <p:cNvGrpSpPr/>
        <p:nvPr/>
      </p:nvGrpSpPr>
      <p:grpSpPr>
        <a:xfrm>
          <a:off x="0" y="0"/>
          <a:ext cx="0" cy="0"/>
          <a:chOff x="0" y="0"/>
          <a:chExt cx="0" cy="0"/>
        </a:xfrm>
      </p:grpSpPr>
      <p:sp>
        <p:nvSpPr>
          <p:cNvPr id="731" name="Google Shape;731;g250c055bcb5_0_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2" name="Google Shape;732;g250c055bcb5_0_9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3" name="Google Shape;733;g250c055bcb5_0_9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4f56809c47_0_1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4f56809c47_0_17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nl-BE"/>
              <a:t>Arthur</a:t>
            </a:r>
            <a:br>
              <a:rPr lang="nl-BE"/>
            </a:br>
            <a:br>
              <a:rPr lang="nl-BE"/>
            </a:br>
            <a:r>
              <a:rPr lang="nl-BE"/>
              <a:t>This implementation made use of the FPGA, the FPGA essentially is converting software code into digital circuits using a hardware description language like (in our instance) VHDL. This platform is preferred because it has high reconfigurability, meaning that it can be programmed and re-</a:t>
            </a:r>
            <a:r>
              <a:rPr lang="nl-BE"/>
              <a:t>programmed, which enables us to test and prototype our algorithms. Furthermore, the FPGA has fast processing which leads to lower latencies.</a:t>
            </a:r>
            <a:endParaRPr/>
          </a:p>
          <a:p>
            <a:pPr indent="0" lvl="0" marL="0" rtl="0" algn="l">
              <a:spcBef>
                <a:spcPts val="0"/>
              </a:spcBef>
              <a:spcAft>
                <a:spcPts val="0"/>
              </a:spcAft>
              <a:buNone/>
            </a:pPr>
            <a:r>
              <a:t/>
            </a:r>
            <a:endParaRPr/>
          </a:p>
          <a:p>
            <a:pPr indent="0" lvl="0" marL="0" rtl="0" algn="l">
              <a:spcBef>
                <a:spcPts val="0"/>
              </a:spcBef>
              <a:spcAft>
                <a:spcPts val="0"/>
              </a:spcAft>
              <a:buNone/>
            </a:pPr>
            <a:r>
              <a:rPr lang="nl-BE"/>
              <a:t>The pynq board we used has both a processing system (PS) and programmable logic. PS is a traditional processor which is used in our implementation to run a python notebook in which we can control the parameter values in a user-friendly manner (GUI). These parameters are then sent in real-time to the PL which contains our algorithms. In this way real-time data communication is taking place between the PS and PL.</a:t>
            </a:r>
            <a:endParaRPr/>
          </a:p>
        </p:txBody>
      </p:sp>
      <p:sp>
        <p:nvSpPr>
          <p:cNvPr id="103" name="Google Shape;103;g24f56809c47_0_17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nl-B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5025e05480_0_2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nl-BE"/>
              <a:t>Arthur</a:t>
            </a:r>
            <a:endParaRPr/>
          </a:p>
        </p:txBody>
      </p:sp>
      <p:sp>
        <p:nvSpPr>
          <p:cNvPr id="111" name="Google Shape;111;g25025e05480_0_2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24f56809c47_0_4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nl-BE"/>
              <a:t>Yan/  We have designed a stereo audio processing pipeline. This system can capture real-time audio signal and sent it to the algorithm modules pre-designed on the FPGA. The processed signal </a:t>
            </a:r>
            <a:r>
              <a:rPr lang="nl-BE"/>
              <a:t>is </a:t>
            </a:r>
            <a:r>
              <a:rPr lang="nl-BE"/>
              <a:t>played back through a loud speaker or headphone.We have designed GUIs for the individual algorithms so that the user can change the parameters of the algorithms on the fly. </a:t>
            </a:r>
            <a:r>
              <a:rPr lang="nl-BE"/>
              <a:t> Buttons and LEDs on the board are used to enable the algorithm modules. </a:t>
            </a:r>
            <a:endParaRPr/>
          </a:p>
        </p:txBody>
      </p:sp>
      <p:sp>
        <p:nvSpPr>
          <p:cNvPr id="117" name="Google Shape;117;g24f56809c47_0_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f56809c47_1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 name="Google Shape;144;g24f56809c47_1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nl-BE"/>
              <a:t>Yan/ The audio signal first goes to the ADC on the FPGA, which converts the analogue signal into a digital signal. We then built four algorithm modules to enhance the signal. The four modules are connected in serial, which allows multiple algorithms to be switched on at the same time. Each algorithm module is switched on by a separate button control. Finally, the processed digital signal is converted back to analogue, and goes to the output. the PS is used to send the control parameters in real time.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4f56809c47_1_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 name="Google Shape;172;g24f56809c47_1_2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nl-BE"/>
              <a:t>Yan/ The first step is to design our overlay. The overlay is an important concept in software and hardware co-design methodology. The Overlay is a pre-designed and pre-verified hardware design that works with the Processing Sysytem of the PYNQ structure. It allows the user to extend software application to the hardware circuit. </a:t>
            </a:r>
            <a:endParaRPr/>
          </a:p>
          <a:p>
            <a:pPr indent="0" lvl="0" marL="0" rtl="0" algn="l">
              <a:spcBef>
                <a:spcPts val="0"/>
              </a:spcBef>
              <a:spcAft>
                <a:spcPts val="0"/>
              </a:spcAft>
              <a:buClr>
                <a:schemeClr val="dk1"/>
              </a:buClr>
              <a:buSzPts val="1400"/>
              <a:buFont typeface="Arial"/>
              <a:buNone/>
            </a:pPr>
            <a:r>
              <a:rPr lang="nl-BE"/>
              <a:t>As you can see in the picture, the blocks in red color are IP core from xilinx company. The blocks in yellow color are custom IP cores we built by ourselves. this is the processing system IP core, It works with the Switch block, reset block and the APB bridge block to implement the data communication between PS and PL.</a:t>
            </a:r>
            <a:endParaRPr/>
          </a:p>
          <a:p>
            <a:pPr indent="0" lvl="0" marL="0" rtl="0" algn="l">
              <a:spcBef>
                <a:spcPts val="0"/>
              </a:spcBef>
              <a:spcAft>
                <a:spcPts val="0"/>
              </a:spcAft>
              <a:buClr>
                <a:schemeClr val="dk1"/>
              </a:buClr>
              <a:buSzPts val="1400"/>
              <a:buFont typeface="Arial"/>
              <a:buNone/>
            </a:pPr>
            <a:r>
              <a:rPr lang="nl-BE"/>
              <a:t> I2S receriver is used to read digital data from the ADC. I2S transmitter is used to write data to the DAC. </a:t>
            </a:r>
            <a:endParaRPr/>
          </a:p>
          <a:p>
            <a:pPr indent="0" lvl="0" marL="0" rtl="0" algn="l">
              <a:spcBef>
                <a:spcPts val="0"/>
              </a:spcBef>
              <a:spcAft>
                <a:spcPts val="0"/>
              </a:spcAft>
              <a:buClr>
                <a:schemeClr val="dk1"/>
              </a:buClr>
              <a:buSzPts val="1400"/>
              <a:buFont typeface="Arial"/>
              <a:buNone/>
            </a:pPr>
            <a:r>
              <a:rPr lang="nl-BE"/>
              <a:t>the audio effect block is where we implement the algorithms. </a:t>
            </a:r>
            <a:endParaRPr/>
          </a:p>
          <a:p>
            <a:pPr indent="0" lvl="0" marL="0" rtl="0" algn="l">
              <a:spcBef>
                <a:spcPts val="0"/>
              </a:spcBef>
              <a:spcAft>
                <a:spcPts val="0"/>
              </a:spcAft>
              <a:buClr>
                <a:schemeClr val="dk1"/>
              </a:buClr>
              <a:buSzPts val="1400"/>
              <a:buFont typeface="Arial"/>
              <a:buNone/>
            </a:pPr>
            <a:r>
              <a:rPr lang="nl-BE"/>
              <a:t>this is the inside look of the Effects module. you can see the four algorithms are connected in serial and controled by the button/leds control module.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dia">
  <p:cSld name="Titeldia">
    <p:spTree>
      <p:nvGrpSpPr>
        <p:cNvPr id="17" name="Shape 17"/>
        <p:cNvGrpSpPr/>
        <p:nvPr/>
      </p:nvGrpSpPr>
      <p:grpSpPr>
        <a:xfrm>
          <a:off x="0" y="0"/>
          <a:ext cx="0" cy="0"/>
          <a:chOff x="0" y="0"/>
          <a:chExt cx="0" cy="0"/>
        </a:xfrm>
      </p:grpSpPr>
      <p:sp>
        <p:nvSpPr>
          <p:cNvPr id="18" name="Google Shape;18;p41"/>
          <p:cNvSpPr/>
          <p:nvPr/>
        </p:nvSpPr>
        <p:spPr>
          <a:xfrm>
            <a:off x="0" y="0"/>
            <a:ext cx="121932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19" name="Google Shape;19;p41"/>
          <p:cNvSpPr/>
          <p:nvPr/>
        </p:nvSpPr>
        <p:spPr>
          <a:xfrm>
            <a:off x="0" y="648000"/>
            <a:ext cx="12193200" cy="6210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0" name="Google Shape;20;p41"/>
          <p:cNvSpPr/>
          <p:nvPr/>
        </p:nvSpPr>
        <p:spPr>
          <a:xfrm>
            <a:off x="0" y="647998"/>
            <a:ext cx="12193200" cy="44568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21" name="Google Shape;21;p41"/>
          <p:cNvPicPr preferRelativeResize="0"/>
          <p:nvPr/>
        </p:nvPicPr>
        <p:blipFill rotWithShape="1">
          <a:blip r:embed="rId2">
            <a:alphaModFix/>
          </a:blip>
          <a:srcRect b="0" l="0" r="0" t="0"/>
          <a:stretch/>
        </p:blipFill>
        <p:spPr>
          <a:xfrm>
            <a:off x="360000" y="360000"/>
            <a:ext cx="2018135" cy="720000"/>
          </a:xfrm>
          <a:prstGeom prst="rect">
            <a:avLst/>
          </a:prstGeom>
          <a:noFill/>
          <a:ln>
            <a:noFill/>
          </a:ln>
        </p:spPr>
      </p:pic>
      <p:sp>
        <p:nvSpPr>
          <p:cNvPr id="22" name="Google Shape;22;p41"/>
          <p:cNvSpPr txBox="1"/>
          <p:nvPr>
            <p:ph type="ctrTitle"/>
          </p:nvPr>
        </p:nvSpPr>
        <p:spPr>
          <a:xfrm>
            <a:off x="575999" y="1080000"/>
            <a:ext cx="6096524" cy="4024798"/>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lt1"/>
              </a:buClr>
              <a:buSzPts val="4000"/>
              <a:buFont typeface="Arial"/>
              <a:buNone/>
              <a:defRPr sz="4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1"/>
          <p:cNvSpPr txBox="1"/>
          <p:nvPr>
            <p:ph idx="1" type="subTitle"/>
          </p:nvPr>
        </p:nvSpPr>
        <p:spPr>
          <a:xfrm>
            <a:off x="575999" y="5392801"/>
            <a:ext cx="6096524" cy="730188"/>
          </a:xfrm>
          <a:prstGeom prst="rect">
            <a:avLst/>
          </a:prstGeom>
          <a:noFill/>
          <a:ln>
            <a:noFill/>
          </a:ln>
        </p:spPr>
        <p:txBody>
          <a:bodyPr anchorCtr="0" anchor="t" bIns="0" lIns="0" spcFirstLastPara="1" rIns="0" wrap="square" tIns="0">
            <a:normAutofit/>
          </a:bodyPr>
          <a:lstStyle>
            <a:lvl1pPr lvl="0" algn="l">
              <a:lnSpc>
                <a:spcPct val="100000"/>
              </a:lnSpc>
              <a:spcBef>
                <a:spcPts val="1000"/>
              </a:spcBef>
              <a:spcAft>
                <a:spcPts val="0"/>
              </a:spcAft>
              <a:buClr>
                <a:schemeClr val="dk1"/>
              </a:buClr>
              <a:buSzPts val="2400"/>
              <a:buNone/>
              <a:defRPr sz="2400">
                <a:solidFill>
                  <a:schemeClr val="dk1"/>
                </a:solidFill>
              </a:defRPr>
            </a:lvl1pPr>
            <a:lvl2pPr lvl="1" algn="ctr">
              <a:lnSpc>
                <a:spcPct val="100000"/>
              </a:lnSpc>
              <a:spcBef>
                <a:spcPts val="500"/>
              </a:spcBef>
              <a:spcAft>
                <a:spcPts val="0"/>
              </a:spcAft>
              <a:buClr>
                <a:schemeClr val="dk1"/>
              </a:buClr>
              <a:buSzPts val="2000"/>
              <a:buNone/>
              <a:defRPr sz="2000"/>
            </a:lvl2pPr>
            <a:lvl3pPr lvl="2" algn="ctr">
              <a:lnSpc>
                <a:spcPct val="100000"/>
              </a:lnSpc>
              <a:spcBef>
                <a:spcPts val="500"/>
              </a:spcBef>
              <a:spcAft>
                <a:spcPts val="0"/>
              </a:spcAft>
              <a:buClr>
                <a:schemeClr val="dk1"/>
              </a:buClr>
              <a:buSzPts val="1800"/>
              <a:buNone/>
              <a:defRPr sz="1800"/>
            </a:lvl3pPr>
            <a:lvl4pPr lvl="3" algn="ctr">
              <a:lnSpc>
                <a:spcPct val="100000"/>
              </a:lnSpc>
              <a:spcBef>
                <a:spcPts val="500"/>
              </a:spcBef>
              <a:spcAft>
                <a:spcPts val="0"/>
              </a:spcAft>
              <a:buClr>
                <a:schemeClr val="dk1"/>
              </a:buClr>
              <a:buSzPts val="1600"/>
              <a:buNone/>
              <a:defRPr sz="1600"/>
            </a:lvl4pPr>
            <a:lvl5pPr lvl="4" algn="ctr">
              <a:lnSpc>
                <a:spcPct val="10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41"/>
          <p:cNvSpPr/>
          <p:nvPr>
            <p:ph idx="2" type="pic"/>
          </p:nvPr>
        </p:nvSpPr>
        <p:spPr>
          <a:xfrm>
            <a:off x="7248525" y="1654175"/>
            <a:ext cx="4368673" cy="4468813"/>
          </a:xfrm>
          <a:prstGeom prst="rect">
            <a:avLst/>
          </a:prstGeom>
          <a:noFill/>
          <a:ln>
            <a:noFill/>
          </a:ln>
        </p:spPr>
      </p:sp>
    </p:spTree>
  </p:cSld>
  <p:clrMapOvr>
    <a:masterClrMapping/>
  </p:clrMapOvr>
  <p:extLst>
    <p:ext uri="{DCECCB84-F9BA-43D5-87BE-67443E8EF086}">
      <p15:sldGuideLst>
        <p15:guide id="1" orient="horz" pos="1026">
          <p15:clr>
            <a:srgbClr val="FBAE40"/>
          </p15:clr>
        </p15:guide>
        <p15:guide id="2" pos="4203">
          <p15:clr>
            <a:srgbClr val="FBAE40"/>
          </p15:clr>
        </p15:guide>
        <p15:guide id="3" orient="horz" pos="397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ekop">
  <p:cSld name="Sectiekop">
    <p:spTree>
      <p:nvGrpSpPr>
        <p:cNvPr id="25" name="Shape 25"/>
        <p:cNvGrpSpPr/>
        <p:nvPr/>
      </p:nvGrpSpPr>
      <p:grpSpPr>
        <a:xfrm>
          <a:off x="0" y="0"/>
          <a:ext cx="0" cy="0"/>
          <a:chOff x="0" y="0"/>
          <a:chExt cx="0" cy="0"/>
        </a:xfrm>
      </p:grpSpPr>
      <p:sp>
        <p:nvSpPr>
          <p:cNvPr id="26" name="Google Shape;26;p42"/>
          <p:cNvSpPr/>
          <p:nvPr/>
        </p:nvSpPr>
        <p:spPr>
          <a:xfrm>
            <a:off x="0" y="0"/>
            <a:ext cx="12193200" cy="620756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27" name="Google Shape;27;p42"/>
          <p:cNvSpPr txBox="1"/>
          <p:nvPr>
            <p:ph type="title"/>
          </p:nvPr>
        </p:nvSpPr>
        <p:spPr>
          <a:xfrm>
            <a:off x="575999" y="1800000"/>
            <a:ext cx="6096524" cy="23868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2"/>
              </a:buClr>
              <a:buSzPts val="4000"/>
              <a:buFont typeface="Arial"/>
              <a:buNone/>
              <a:defRPr sz="40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2"/>
          <p:cNvSpPr txBox="1"/>
          <p:nvPr>
            <p:ph idx="1" type="body"/>
          </p:nvPr>
        </p:nvSpPr>
        <p:spPr>
          <a:xfrm>
            <a:off x="575999" y="4359600"/>
            <a:ext cx="6096264" cy="1501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C949A"/>
              </a:buClr>
              <a:buSzPts val="2000"/>
              <a:buNone/>
              <a:defRPr sz="2000">
                <a:solidFill>
                  <a:srgbClr val="8C949A"/>
                </a:solidFill>
              </a:defRPr>
            </a:lvl2pPr>
            <a:lvl3pPr indent="-228600" lvl="2" marL="1371600" algn="l">
              <a:lnSpc>
                <a:spcPct val="100000"/>
              </a:lnSpc>
              <a:spcBef>
                <a:spcPts val="500"/>
              </a:spcBef>
              <a:spcAft>
                <a:spcPts val="0"/>
              </a:spcAft>
              <a:buClr>
                <a:srgbClr val="8C949A"/>
              </a:buClr>
              <a:buSzPts val="1800"/>
              <a:buNone/>
              <a:defRPr sz="1800">
                <a:solidFill>
                  <a:srgbClr val="8C949A"/>
                </a:solidFill>
              </a:defRPr>
            </a:lvl3pPr>
            <a:lvl4pPr indent="-228600" lvl="3" marL="1828800" algn="l">
              <a:lnSpc>
                <a:spcPct val="100000"/>
              </a:lnSpc>
              <a:spcBef>
                <a:spcPts val="500"/>
              </a:spcBef>
              <a:spcAft>
                <a:spcPts val="0"/>
              </a:spcAft>
              <a:buClr>
                <a:srgbClr val="8C949A"/>
              </a:buClr>
              <a:buSzPts val="1600"/>
              <a:buNone/>
              <a:defRPr sz="1600">
                <a:solidFill>
                  <a:srgbClr val="8C949A"/>
                </a:solidFill>
              </a:defRPr>
            </a:lvl4pPr>
            <a:lvl5pPr indent="-228600" lvl="4" marL="2286000" algn="l">
              <a:lnSpc>
                <a:spcPct val="100000"/>
              </a:lnSpc>
              <a:spcBef>
                <a:spcPts val="500"/>
              </a:spcBef>
              <a:spcAft>
                <a:spcPts val="0"/>
              </a:spcAft>
              <a:buClr>
                <a:srgbClr val="8C949A"/>
              </a:buClr>
              <a:buSzPts val="1600"/>
              <a:buNone/>
              <a:defRPr sz="1600">
                <a:solidFill>
                  <a:srgbClr val="8C949A"/>
                </a:solidFill>
              </a:defRPr>
            </a:lvl5pPr>
            <a:lvl6pPr indent="-228600" lvl="5" marL="2743200" algn="l">
              <a:lnSpc>
                <a:spcPct val="90000"/>
              </a:lnSpc>
              <a:spcBef>
                <a:spcPts val="500"/>
              </a:spcBef>
              <a:spcAft>
                <a:spcPts val="0"/>
              </a:spcAft>
              <a:buClr>
                <a:srgbClr val="8C949A"/>
              </a:buClr>
              <a:buSzPts val="1600"/>
              <a:buNone/>
              <a:defRPr sz="1600">
                <a:solidFill>
                  <a:srgbClr val="8C949A"/>
                </a:solidFill>
              </a:defRPr>
            </a:lvl6pPr>
            <a:lvl7pPr indent="-228600" lvl="6" marL="3200400" algn="l">
              <a:lnSpc>
                <a:spcPct val="90000"/>
              </a:lnSpc>
              <a:spcBef>
                <a:spcPts val="500"/>
              </a:spcBef>
              <a:spcAft>
                <a:spcPts val="0"/>
              </a:spcAft>
              <a:buClr>
                <a:srgbClr val="8C949A"/>
              </a:buClr>
              <a:buSzPts val="1600"/>
              <a:buNone/>
              <a:defRPr sz="1600">
                <a:solidFill>
                  <a:srgbClr val="8C949A"/>
                </a:solidFill>
              </a:defRPr>
            </a:lvl7pPr>
            <a:lvl8pPr indent="-228600" lvl="7" marL="3657600" algn="l">
              <a:lnSpc>
                <a:spcPct val="90000"/>
              </a:lnSpc>
              <a:spcBef>
                <a:spcPts val="500"/>
              </a:spcBef>
              <a:spcAft>
                <a:spcPts val="0"/>
              </a:spcAft>
              <a:buClr>
                <a:srgbClr val="8C949A"/>
              </a:buClr>
              <a:buSzPts val="1600"/>
              <a:buNone/>
              <a:defRPr sz="1600">
                <a:solidFill>
                  <a:srgbClr val="8C949A"/>
                </a:solidFill>
              </a:defRPr>
            </a:lvl8pPr>
            <a:lvl9pPr indent="-228600" lvl="8" marL="4114800" algn="l">
              <a:lnSpc>
                <a:spcPct val="90000"/>
              </a:lnSpc>
              <a:spcBef>
                <a:spcPts val="500"/>
              </a:spcBef>
              <a:spcAft>
                <a:spcPts val="0"/>
              </a:spcAft>
              <a:buClr>
                <a:srgbClr val="8C949A"/>
              </a:buClr>
              <a:buSzPts val="1600"/>
              <a:buNone/>
              <a:defRPr sz="1600">
                <a:solidFill>
                  <a:srgbClr val="8C949A"/>
                </a:solidFill>
              </a:defRPr>
            </a:lvl9pPr>
          </a:lstStyle>
          <a:p/>
        </p:txBody>
      </p:sp>
      <p:sp>
        <p:nvSpPr>
          <p:cNvPr id="29" name="Google Shape;29;p42"/>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2"/>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
        <p:nvSpPr>
          <p:cNvPr id="31" name="Google Shape;31;p42"/>
          <p:cNvSpPr/>
          <p:nvPr>
            <p:ph idx="2" type="pic"/>
          </p:nvPr>
        </p:nvSpPr>
        <p:spPr>
          <a:xfrm>
            <a:off x="7248525" y="584201"/>
            <a:ext cx="4368673" cy="2376000"/>
          </a:xfrm>
          <a:prstGeom prst="rect">
            <a:avLst/>
          </a:prstGeom>
          <a:noFill/>
          <a:ln>
            <a:noFill/>
          </a:ln>
        </p:spPr>
      </p:sp>
      <p:sp>
        <p:nvSpPr>
          <p:cNvPr id="32" name="Google Shape;32;p42"/>
          <p:cNvSpPr/>
          <p:nvPr>
            <p:ph idx="3" type="pic"/>
          </p:nvPr>
        </p:nvSpPr>
        <p:spPr>
          <a:xfrm>
            <a:off x="7248262" y="3248513"/>
            <a:ext cx="4368673" cy="2376000"/>
          </a:xfrm>
          <a:prstGeom prst="rect">
            <a:avLst/>
          </a:prstGeom>
          <a:noFill/>
          <a:ln>
            <a:noFill/>
          </a:ln>
        </p:spPr>
      </p:sp>
    </p:spTree>
  </p:cSld>
  <p:clrMapOvr>
    <a:masterClrMapping/>
  </p:clrMapOvr>
  <p:extLst>
    <p:ext uri="{DCECCB84-F9BA-43D5-87BE-67443E8EF086}">
      <p15:sldGuideLst>
        <p15:guide id="1" orient="horz" pos="3543">
          <p15:clr>
            <a:srgbClr val="FBAE40"/>
          </p15:clr>
        </p15:guide>
        <p15:guide id="2" pos="4203">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ekopSlot">
  <p:cSld name="SectiekopSlot">
    <p:spTree>
      <p:nvGrpSpPr>
        <p:cNvPr id="33" name="Shape 33"/>
        <p:cNvGrpSpPr/>
        <p:nvPr/>
      </p:nvGrpSpPr>
      <p:grpSpPr>
        <a:xfrm>
          <a:off x="0" y="0"/>
          <a:ext cx="0" cy="0"/>
          <a:chOff x="0" y="0"/>
          <a:chExt cx="0" cy="0"/>
        </a:xfrm>
      </p:grpSpPr>
      <p:sp>
        <p:nvSpPr>
          <p:cNvPr id="34" name="Google Shape;34;p43"/>
          <p:cNvSpPr/>
          <p:nvPr/>
        </p:nvSpPr>
        <p:spPr>
          <a:xfrm>
            <a:off x="0" y="0"/>
            <a:ext cx="12193200" cy="6209997"/>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sp>
        <p:nvSpPr>
          <p:cNvPr id="35" name="Google Shape;35;p43"/>
          <p:cNvSpPr txBox="1"/>
          <p:nvPr>
            <p:ph type="title"/>
          </p:nvPr>
        </p:nvSpPr>
        <p:spPr>
          <a:xfrm>
            <a:off x="579120" y="510988"/>
            <a:ext cx="11039793" cy="5184424"/>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lt1"/>
              </a:buClr>
              <a:buSzPts val="6000"/>
              <a:buFont typeface="Arial"/>
              <a:buNone/>
              <a:defRPr sz="60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43"/>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43"/>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ee objecten">
  <p:cSld name="Twee objecten">
    <p:spTree>
      <p:nvGrpSpPr>
        <p:cNvPr id="38" name="Shape 38"/>
        <p:cNvGrpSpPr/>
        <p:nvPr/>
      </p:nvGrpSpPr>
      <p:grpSpPr>
        <a:xfrm>
          <a:off x="0" y="0"/>
          <a:ext cx="0" cy="0"/>
          <a:chOff x="0" y="0"/>
          <a:chExt cx="0" cy="0"/>
        </a:xfrm>
      </p:grpSpPr>
      <p:sp>
        <p:nvSpPr>
          <p:cNvPr id="39" name="Google Shape;39;p45"/>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45"/>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
        <p:nvSpPr>
          <p:cNvPr id="41" name="Google Shape;41;p45"/>
          <p:cNvSpPr txBox="1"/>
          <p:nvPr>
            <p:ph idx="1" type="body"/>
          </p:nvPr>
        </p:nvSpPr>
        <p:spPr>
          <a:xfrm>
            <a:off x="576000" y="1656000"/>
            <a:ext cx="5400000" cy="4464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45"/>
          <p:cNvSpPr txBox="1"/>
          <p:nvPr>
            <p:ph idx="2" type="body"/>
          </p:nvPr>
        </p:nvSpPr>
        <p:spPr>
          <a:xfrm>
            <a:off x="6217200" y="1656000"/>
            <a:ext cx="5400000" cy="4464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45"/>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lleen titel">
  <p:cSld name="Alleen titel">
    <p:spTree>
      <p:nvGrpSpPr>
        <p:cNvPr id="44" name="Shape 44"/>
        <p:cNvGrpSpPr/>
        <p:nvPr/>
      </p:nvGrpSpPr>
      <p:grpSpPr>
        <a:xfrm>
          <a:off x="0" y="0"/>
          <a:ext cx="0" cy="0"/>
          <a:chOff x="0" y="0"/>
          <a:chExt cx="0" cy="0"/>
        </a:xfrm>
      </p:grpSpPr>
      <p:sp>
        <p:nvSpPr>
          <p:cNvPr id="45" name="Google Shape;45;p49"/>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49"/>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
        <p:nvSpPr>
          <p:cNvPr id="47" name="Google Shape;47;p49"/>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el en object">
  <p:cSld name="Titel en object">
    <p:spTree>
      <p:nvGrpSpPr>
        <p:cNvPr id="48" name="Shape 48"/>
        <p:cNvGrpSpPr/>
        <p:nvPr/>
      </p:nvGrpSpPr>
      <p:grpSpPr>
        <a:xfrm>
          <a:off x="0" y="0"/>
          <a:ext cx="0" cy="0"/>
          <a:chOff x="0" y="0"/>
          <a:chExt cx="0" cy="0"/>
        </a:xfrm>
      </p:grpSpPr>
      <p:sp>
        <p:nvSpPr>
          <p:cNvPr id="49" name="Google Shape;49;p44"/>
          <p:cNvSpPr txBox="1"/>
          <p:nvPr>
            <p:ph idx="1" type="body"/>
          </p:nvPr>
        </p:nvSpPr>
        <p:spPr>
          <a:xfrm>
            <a:off x="576000" y="1656000"/>
            <a:ext cx="11041200" cy="4464000"/>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44"/>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4"/>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
        <p:nvSpPr>
          <p:cNvPr id="52" name="Google Shape;52;p44"/>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gelijking">
  <p:cSld name="Vergelijking">
    <p:spTree>
      <p:nvGrpSpPr>
        <p:cNvPr id="53" name="Shape 53"/>
        <p:cNvGrpSpPr/>
        <p:nvPr/>
      </p:nvGrpSpPr>
      <p:grpSpPr>
        <a:xfrm>
          <a:off x="0" y="0"/>
          <a:ext cx="0" cy="0"/>
          <a:chOff x="0" y="0"/>
          <a:chExt cx="0" cy="0"/>
        </a:xfrm>
      </p:grpSpPr>
      <p:sp>
        <p:nvSpPr>
          <p:cNvPr id="54" name="Google Shape;54;p48"/>
          <p:cNvSpPr txBox="1"/>
          <p:nvPr>
            <p:ph idx="1" type="body"/>
          </p:nvPr>
        </p:nvSpPr>
        <p:spPr>
          <a:xfrm>
            <a:off x="576000" y="1656000"/>
            <a:ext cx="5421575" cy="5400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5" name="Google Shape;55;p48"/>
          <p:cNvSpPr txBox="1"/>
          <p:nvPr>
            <p:ph idx="2" type="body"/>
          </p:nvPr>
        </p:nvSpPr>
        <p:spPr>
          <a:xfrm>
            <a:off x="576000" y="2276271"/>
            <a:ext cx="5421575" cy="383765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48"/>
          <p:cNvSpPr txBox="1"/>
          <p:nvPr>
            <p:ph idx="3" type="body"/>
          </p:nvPr>
        </p:nvSpPr>
        <p:spPr>
          <a:xfrm>
            <a:off x="6172200" y="1656000"/>
            <a:ext cx="5445000" cy="540000"/>
          </a:xfrm>
          <a:prstGeom prst="rect">
            <a:avLst/>
          </a:prstGeom>
          <a:noFill/>
          <a:ln>
            <a:noFill/>
          </a:ln>
        </p:spPr>
        <p:txBody>
          <a:bodyPr anchorCtr="0" anchor="b" bIns="45700" lIns="91425" spcFirstLastPara="1" rIns="91425" wrap="square" tIns="45700">
            <a:normAutofit/>
          </a:bodyPr>
          <a:lstStyle>
            <a:lvl1pPr indent="-228600" lvl="0" marL="457200" algn="l">
              <a:lnSpc>
                <a:spcPct val="100000"/>
              </a:lnSpc>
              <a:spcBef>
                <a:spcPts val="1000"/>
              </a:spcBef>
              <a:spcAft>
                <a:spcPts val="0"/>
              </a:spcAft>
              <a:buClr>
                <a:schemeClr val="dk1"/>
              </a:buClr>
              <a:buSzPts val="2400"/>
              <a:buNone/>
              <a:defRPr b="1" sz="2400"/>
            </a:lvl1pPr>
            <a:lvl2pPr indent="-228600" lvl="1" marL="914400" algn="l">
              <a:lnSpc>
                <a:spcPct val="100000"/>
              </a:lnSpc>
              <a:spcBef>
                <a:spcPts val="500"/>
              </a:spcBef>
              <a:spcAft>
                <a:spcPts val="0"/>
              </a:spcAft>
              <a:buClr>
                <a:schemeClr val="dk1"/>
              </a:buClr>
              <a:buSzPts val="2000"/>
              <a:buNone/>
              <a:defRPr b="1" sz="2000"/>
            </a:lvl2pPr>
            <a:lvl3pPr indent="-228600" lvl="2" marL="1371600" algn="l">
              <a:lnSpc>
                <a:spcPct val="100000"/>
              </a:lnSpc>
              <a:spcBef>
                <a:spcPts val="500"/>
              </a:spcBef>
              <a:spcAft>
                <a:spcPts val="0"/>
              </a:spcAft>
              <a:buClr>
                <a:schemeClr val="dk1"/>
              </a:buClr>
              <a:buSzPts val="1800"/>
              <a:buNone/>
              <a:defRPr b="1" sz="1800"/>
            </a:lvl3pPr>
            <a:lvl4pPr indent="-228600" lvl="3" marL="1828800" algn="l">
              <a:lnSpc>
                <a:spcPct val="100000"/>
              </a:lnSpc>
              <a:spcBef>
                <a:spcPts val="500"/>
              </a:spcBef>
              <a:spcAft>
                <a:spcPts val="0"/>
              </a:spcAft>
              <a:buClr>
                <a:schemeClr val="dk1"/>
              </a:buClr>
              <a:buSzPts val="1600"/>
              <a:buNone/>
              <a:defRPr b="1" sz="1600"/>
            </a:lvl4pPr>
            <a:lvl5pPr indent="-228600" lvl="4" marL="2286000" algn="l">
              <a:lnSpc>
                <a:spcPct val="10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48"/>
          <p:cNvSpPr txBox="1"/>
          <p:nvPr>
            <p:ph idx="4" type="body"/>
          </p:nvPr>
        </p:nvSpPr>
        <p:spPr>
          <a:xfrm>
            <a:off x="6172200" y="2276271"/>
            <a:ext cx="5445000" cy="3837658"/>
          </a:xfrm>
          <a:prstGeom prst="rect">
            <a:avLst/>
          </a:prstGeom>
          <a:noFill/>
          <a:ln>
            <a:noFill/>
          </a:ln>
        </p:spPr>
        <p:txBody>
          <a:bodyPr anchorCtr="0" anchor="t" bIns="45700" lIns="91425" spcFirstLastPara="1" rIns="91425" wrap="square" tIns="45700">
            <a:normAutofit/>
          </a:bodyPr>
          <a:lstStyle>
            <a:lvl1pPr indent="-342900" lvl="0" marL="457200" algn="l">
              <a:lnSpc>
                <a:spcPct val="100000"/>
              </a:lnSpc>
              <a:spcBef>
                <a:spcPts val="1000"/>
              </a:spcBef>
              <a:spcAft>
                <a:spcPts val="0"/>
              </a:spcAft>
              <a:buClr>
                <a:schemeClr val="dk1"/>
              </a:buClr>
              <a:buSzPts val="1800"/>
              <a:buChar char="•"/>
              <a:defRPr/>
            </a:lvl1pPr>
            <a:lvl2pPr indent="-342900" lvl="1" marL="914400" algn="l">
              <a:lnSpc>
                <a:spcPct val="100000"/>
              </a:lnSpc>
              <a:spcBef>
                <a:spcPts val="500"/>
              </a:spcBef>
              <a:spcAft>
                <a:spcPts val="0"/>
              </a:spcAft>
              <a:buClr>
                <a:schemeClr val="dk1"/>
              </a:buClr>
              <a:buSzPts val="1800"/>
              <a:buChar char="•"/>
              <a:defRPr/>
            </a:lvl2pPr>
            <a:lvl3pPr indent="-342900" lvl="2" marL="1371600" algn="l">
              <a:lnSpc>
                <a:spcPct val="100000"/>
              </a:lnSpc>
              <a:spcBef>
                <a:spcPts val="500"/>
              </a:spcBef>
              <a:spcAft>
                <a:spcPts val="0"/>
              </a:spcAft>
              <a:buClr>
                <a:schemeClr val="dk1"/>
              </a:buClr>
              <a:buSzPts val="1800"/>
              <a:buChar char="•"/>
              <a:defRPr/>
            </a:lvl3pPr>
            <a:lvl4pPr indent="-342900" lvl="3" marL="1828800" algn="l">
              <a:lnSpc>
                <a:spcPct val="100000"/>
              </a:lnSpc>
              <a:spcBef>
                <a:spcPts val="500"/>
              </a:spcBef>
              <a:spcAft>
                <a:spcPts val="0"/>
              </a:spcAft>
              <a:buClr>
                <a:schemeClr val="dk1"/>
              </a:buClr>
              <a:buSzPts val="1800"/>
              <a:buChar char="•"/>
              <a:defRPr/>
            </a:lvl4pPr>
            <a:lvl5pPr indent="-342900" lvl="4" marL="2286000" algn="l">
              <a:lnSpc>
                <a:spcPct val="10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48"/>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48"/>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
        <p:nvSpPr>
          <p:cNvPr id="60" name="Google Shape;60;p48"/>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lvl1pPr lvl="0" algn="l">
              <a:lnSpc>
                <a:spcPct val="100000"/>
              </a:lnSpc>
              <a:spcBef>
                <a:spcPts val="0"/>
              </a:spcBef>
              <a:spcAft>
                <a:spcPts val="0"/>
              </a:spcAft>
              <a:buClr>
                <a:schemeClr val="dk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eg" type="blank">
  <p:cSld name="BLANK">
    <p:spTree>
      <p:nvGrpSpPr>
        <p:cNvPr id="61" name="Shape 61"/>
        <p:cNvGrpSpPr/>
        <p:nvPr/>
      </p:nvGrpSpPr>
      <p:grpSpPr>
        <a:xfrm>
          <a:off x="0" y="0"/>
          <a:ext cx="0" cy="0"/>
          <a:chOff x="0" y="0"/>
          <a:chExt cx="0" cy="0"/>
        </a:xfrm>
      </p:grpSpPr>
      <p:sp>
        <p:nvSpPr>
          <p:cNvPr id="62" name="Google Shape;62;p46"/>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6"/>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ekopWit">
  <p:cSld name="SectiekopWit">
    <p:spTree>
      <p:nvGrpSpPr>
        <p:cNvPr id="64" name="Shape 64"/>
        <p:cNvGrpSpPr/>
        <p:nvPr/>
      </p:nvGrpSpPr>
      <p:grpSpPr>
        <a:xfrm>
          <a:off x="0" y="0"/>
          <a:ext cx="0" cy="0"/>
          <a:chOff x="0" y="0"/>
          <a:chExt cx="0" cy="0"/>
        </a:xfrm>
      </p:grpSpPr>
      <p:sp>
        <p:nvSpPr>
          <p:cNvPr id="65" name="Google Shape;65;p47"/>
          <p:cNvSpPr txBox="1"/>
          <p:nvPr>
            <p:ph type="title"/>
          </p:nvPr>
        </p:nvSpPr>
        <p:spPr>
          <a:xfrm>
            <a:off x="575999" y="1800000"/>
            <a:ext cx="6096264" cy="2386800"/>
          </a:xfrm>
          <a:prstGeom prst="rect">
            <a:avLst/>
          </a:prstGeom>
          <a:noFill/>
          <a:ln>
            <a:noFill/>
          </a:ln>
        </p:spPr>
        <p:txBody>
          <a:bodyPr anchorCtr="0" anchor="b" bIns="0" lIns="0" spcFirstLastPara="1" rIns="0" wrap="square" tIns="0">
            <a:normAutofit/>
          </a:bodyPr>
          <a:lstStyle>
            <a:lvl1pPr lvl="0" algn="l">
              <a:lnSpc>
                <a:spcPct val="100000"/>
              </a:lnSpc>
              <a:spcBef>
                <a:spcPts val="0"/>
              </a:spcBef>
              <a:spcAft>
                <a:spcPts val="0"/>
              </a:spcAft>
              <a:buClr>
                <a:schemeClr val="dk2"/>
              </a:buClr>
              <a:buSzPts val="4000"/>
              <a:buFont typeface="Arial"/>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47"/>
          <p:cNvSpPr txBox="1"/>
          <p:nvPr>
            <p:ph idx="1" type="body"/>
          </p:nvPr>
        </p:nvSpPr>
        <p:spPr>
          <a:xfrm>
            <a:off x="575999" y="4359600"/>
            <a:ext cx="6096264" cy="15012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1000"/>
              </a:spcBef>
              <a:spcAft>
                <a:spcPts val="0"/>
              </a:spcAft>
              <a:buClr>
                <a:schemeClr val="dk1"/>
              </a:buClr>
              <a:buSzPts val="2400"/>
              <a:buNone/>
              <a:defRPr sz="2400">
                <a:solidFill>
                  <a:schemeClr val="dk1"/>
                </a:solidFill>
              </a:defRPr>
            </a:lvl1pPr>
            <a:lvl2pPr indent="-228600" lvl="1" marL="914400" algn="l">
              <a:lnSpc>
                <a:spcPct val="100000"/>
              </a:lnSpc>
              <a:spcBef>
                <a:spcPts val="500"/>
              </a:spcBef>
              <a:spcAft>
                <a:spcPts val="0"/>
              </a:spcAft>
              <a:buClr>
                <a:srgbClr val="8C949A"/>
              </a:buClr>
              <a:buSzPts val="2000"/>
              <a:buNone/>
              <a:defRPr sz="2000">
                <a:solidFill>
                  <a:srgbClr val="8C949A"/>
                </a:solidFill>
              </a:defRPr>
            </a:lvl2pPr>
            <a:lvl3pPr indent="-228600" lvl="2" marL="1371600" algn="l">
              <a:lnSpc>
                <a:spcPct val="100000"/>
              </a:lnSpc>
              <a:spcBef>
                <a:spcPts val="500"/>
              </a:spcBef>
              <a:spcAft>
                <a:spcPts val="0"/>
              </a:spcAft>
              <a:buClr>
                <a:srgbClr val="8C949A"/>
              </a:buClr>
              <a:buSzPts val="1800"/>
              <a:buNone/>
              <a:defRPr sz="1800">
                <a:solidFill>
                  <a:srgbClr val="8C949A"/>
                </a:solidFill>
              </a:defRPr>
            </a:lvl3pPr>
            <a:lvl4pPr indent="-228600" lvl="3" marL="1828800" algn="l">
              <a:lnSpc>
                <a:spcPct val="100000"/>
              </a:lnSpc>
              <a:spcBef>
                <a:spcPts val="500"/>
              </a:spcBef>
              <a:spcAft>
                <a:spcPts val="0"/>
              </a:spcAft>
              <a:buClr>
                <a:srgbClr val="8C949A"/>
              </a:buClr>
              <a:buSzPts val="1600"/>
              <a:buNone/>
              <a:defRPr sz="1600">
                <a:solidFill>
                  <a:srgbClr val="8C949A"/>
                </a:solidFill>
              </a:defRPr>
            </a:lvl4pPr>
            <a:lvl5pPr indent="-228600" lvl="4" marL="2286000" algn="l">
              <a:lnSpc>
                <a:spcPct val="100000"/>
              </a:lnSpc>
              <a:spcBef>
                <a:spcPts val="500"/>
              </a:spcBef>
              <a:spcAft>
                <a:spcPts val="0"/>
              </a:spcAft>
              <a:buClr>
                <a:srgbClr val="8C949A"/>
              </a:buClr>
              <a:buSzPts val="1600"/>
              <a:buNone/>
              <a:defRPr sz="1600">
                <a:solidFill>
                  <a:srgbClr val="8C949A"/>
                </a:solidFill>
              </a:defRPr>
            </a:lvl5pPr>
            <a:lvl6pPr indent="-228600" lvl="5" marL="2743200" algn="l">
              <a:lnSpc>
                <a:spcPct val="90000"/>
              </a:lnSpc>
              <a:spcBef>
                <a:spcPts val="500"/>
              </a:spcBef>
              <a:spcAft>
                <a:spcPts val="0"/>
              </a:spcAft>
              <a:buClr>
                <a:srgbClr val="8C949A"/>
              </a:buClr>
              <a:buSzPts val="1600"/>
              <a:buNone/>
              <a:defRPr sz="1600">
                <a:solidFill>
                  <a:srgbClr val="8C949A"/>
                </a:solidFill>
              </a:defRPr>
            </a:lvl6pPr>
            <a:lvl7pPr indent="-228600" lvl="6" marL="3200400" algn="l">
              <a:lnSpc>
                <a:spcPct val="90000"/>
              </a:lnSpc>
              <a:spcBef>
                <a:spcPts val="500"/>
              </a:spcBef>
              <a:spcAft>
                <a:spcPts val="0"/>
              </a:spcAft>
              <a:buClr>
                <a:srgbClr val="8C949A"/>
              </a:buClr>
              <a:buSzPts val="1600"/>
              <a:buNone/>
              <a:defRPr sz="1600">
                <a:solidFill>
                  <a:srgbClr val="8C949A"/>
                </a:solidFill>
              </a:defRPr>
            </a:lvl7pPr>
            <a:lvl8pPr indent="-228600" lvl="7" marL="3657600" algn="l">
              <a:lnSpc>
                <a:spcPct val="90000"/>
              </a:lnSpc>
              <a:spcBef>
                <a:spcPts val="500"/>
              </a:spcBef>
              <a:spcAft>
                <a:spcPts val="0"/>
              </a:spcAft>
              <a:buClr>
                <a:srgbClr val="8C949A"/>
              </a:buClr>
              <a:buSzPts val="1600"/>
              <a:buNone/>
              <a:defRPr sz="1600">
                <a:solidFill>
                  <a:srgbClr val="8C949A"/>
                </a:solidFill>
              </a:defRPr>
            </a:lvl8pPr>
            <a:lvl9pPr indent="-228600" lvl="8" marL="4114800" algn="l">
              <a:lnSpc>
                <a:spcPct val="90000"/>
              </a:lnSpc>
              <a:spcBef>
                <a:spcPts val="500"/>
              </a:spcBef>
              <a:spcAft>
                <a:spcPts val="0"/>
              </a:spcAft>
              <a:buClr>
                <a:srgbClr val="8C949A"/>
              </a:buClr>
              <a:buSzPts val="1600"/>
              <a:buNone/>
              <a:defRPr sz="1600">
                <a:solidFill>
                  <a:srgbClr val="8C949A"/>
                </a:solidFill>
              </a:defRPr>
            </a:lvl9pPr>
          </a:lstStyle>
          <a:p/>
        </p:txBody>
      </p:sp>
      <p:sp>
        <p:nvSpPr>
          <p:cNvPr id="67" name="Google Shape;67;p47"/>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47"/>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
        <p:nvSpPr>
          <p:cNvPr id="69" name="Google Shape;69;p47"/>
          <p:cNvSpPr/>
          <p:nvPr>
            <p:ph idx="2" type="pic"/>
          </p:nvPr>
        </p:nvSpPr>
        <p:spPr>
          <a:xfrm>
            <a:off x="7248525" y="584201"/>
            <a:ext cx="4368673" cy="5040312"/>
          </a:xfrm>
          <a:prstGeom prst="rect">
            <a:avLst/>
          </a:prstGeom>
          <a:noFill/>
          <a:ln>
            <a:noFill/>
          </a:ln>
        </p:spPr>
      </p:sp>
    </p:spTree>
  </p:cSld>
  <p:clrMapOvr>
    <a:masterClrMapping/>
  </p:clrMapOvr>
  <p:extLst>
    <p:ext uri="{DCECCB84-F9BA-43D5-87BE-67443E8EF086}">
      <p15:sldGuideLst>
        <p15:guide id="1" orient="horz" pos="3543">
          <p15:clr>
            <a:srgbClr val="FBAE40"/>
          </p15:clr>
        </p15:guide>
        <p15:guide id="2" pos="4203">
          <p15:clr>
            <a:srgbClr val="FBAE40"/>
          </p15:clr>
        </p15:guide>
        <p15:guide id="3" orient="horz" pos="368">
          <p15:clr>
            <a:srgbClr val="FBAE40"/>
          </p15:clr>
        </p15:guide>
      </p15:sldGuideLst>
    </p:ext>
  </p:extLst>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11" Type="http://schemas.openxmlformats.org/officeDocument/2006/relationships/theme" Target="../theme/theme1.xml"/><Relationship Id="rId10" Type="http://schemas.openxmlformats.org/officeDocument/2006/relationships/slideLayout" Target="../slideLayouts/slideLayout9.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0"/>
          <p:cNvSpPr/>
          <p:nvPr/>
        </p:nvSpPr>
        <p:spPr>
          <a:xfrm>
            <a:off x="0" y="6210000"/>
            <a:ext cx="12192000" cy="64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Arial"/>
              <a:ea typeface="Arial"/>
              <a:cs typeface="Arial"/>
              <a:sym typeface="Arial"/>
            </a:endParaRPr>
          </a:p>
        </p:txBody>
      </p:sp>
      <p:pic>
        <p:nvPicPr>
          <p:cNvPr id="11" name="Google Shape;11;p40"/>
          <p:cNvPicPr preferRelativeResize="0"/>
          <p:nvPr/>
        </p:nvPicPr>
        <p:blipFill rotWithShape="1">
          <a:blip r:embed="rId1">
            <a:alphaModFix/>
          </a:blip>
          <a:srcRect b="0" l="0" r="0" t="0"/>
          <a:stretch/>
        </p:blipFill>
        <p:spPr>
          <a:xfrm>
            <a:off x="11041200" y="6353999"/>
            <a:ext cx="1008305" cy="360000"/>
          </a:xfrm>
          <a:prstGeom prst="rect">
            <a:avLst/>
          </a:prstGeom>
          <a:noFill/>
          <a:ln>
            <a:noFill/>
          </a:ln>
        </p:spPr>
      </p:pic>
      <p:sp>
        <p:nvSpPr>
          <p:cNvPr id="12" name="Google Shape;12;p40"/>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lvl1pPr lvl="0" marR="0" rtl="0" algn="l">
              <a:lnSpc>
                <a:spcPct val="100000"/>
              </a:lnSpc>
              <a:spcBef>
                <a:spcPts val="0"/>
              </a:spcBef>
              <a:spcAft>
                <a:spcPts val="0"/>
              </a:spcAft>
              <a:buClr>
                <a:schemeClr val="dk2"/>
              </a:buClr>
              <a:buSzPts val="4000"/>
              <a:buFont typeface="Arial"/>
              <a:buNone/>
              <a:defRPr b="0" i="0" sz="4000" u="none" cap="none" strike="noStrike">
                <a:solidFill>
                  <a:schemeClr val="dk2"/>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3" name="Google Shape;13;p40"/>
          <p:cNvSpPr txBox="1"/>
          <p:nvPr>
            <p:ph idx="1" type="body"/>
          </p:nvPr>
        </p:nvSpPr>
        <p:spPr>
          <a:xfrm>
            <a:off x="576000" y="1656000"/>
            <a:ext cx="11041200" cy="44640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0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81000" lvl="1" marL="914400" marR="0" rtl="0" algn="l">
              <a:lnSpc>
                <a:spcPct val="10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10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10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 name="Google Shape;14;p40"/>
          <p:cNvSpPr txBox="1"/>
          <p:nvPr>
            <p:ph idx="10" type="dt"/>
          </p:nvPr>
        </p:nvSpPr>
        <p:spPr>
          <a:xfrm>
            <a:off x="1440000" y="6210000"/>
            <a:ext cx="720000" cy="648000"/>
          </a:xfrm>
          <a:prstGeom prst="rect">
            <a:avLst/>
          </a:prstGeom>
          <a:noFill/>
          <a:ln>
            <a:noFill/>
          </a:ln>
        </p:spPr>
        <p:txBody>
          <a:bodyPr anchorCtr="0" anchor="ctr" bIns="0" lIns="0" spcFirstLastPara="1" rIns="0" wrap="square" tIns="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5" name="Google Shape;15;p40"/>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lvl1pPr indent="0" lvl="0"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000"/>
              <a:buFont typeface="Arial"/>
              <a:buNone/>
              <a:defRPr b="0" i="0" sz="10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nl-BE"/>
              <a:t>‹#›</a:t>
            </a:fld>
            <a:endParaRPr/>
          </a:p>
        </p:txBody>
      </p:sp>
      <p:sp>
        <p:nvSpPr>
          <p:cNvPr id="16" name="Google Shape;16;p40"/>
          <p:cNvSpPr txBox="1"/>
          <p:nvPr/>
        </p:nvSpPr>
        <p:spPr>
          <a:xfrm>
            <a:off x="5222400" y="6192000"/>
            <a:ext cx="5818800" cy="666000"/>
          </a:xfrm>
          <a:prstGeom prst="rect">
            <a:avLst/>
          </a:prstGeom>
          <a:noFill/>
          <a:ln>
            <a:noFill/>
          </a:ln>
        </p:spPr>
        <p:txBody>
          <a:bodyPr anchorCtr="0" anchor="ctr" bIns="0" lIns="0" spcFirstLastPara="1" rIns="180000" wrap="square" tIns="0">
            <a:noAutofit/>
          </a:bodyPr>
          <a:lstStyle/>
          <a:p>
            <a:pPr indent="0" lvl="0" marL="0" marR="0" rtl="0" algn="r">
              <a:lnSpc>
                <a:spcPct val="100000"/>
              </a:lnSpc>
              <a:spcBef>
                <a:spcPts val="0"/>
              </a:spcBef>
              <a:spcAft>
                <a:spcPts val="0"/>
              </a:spcAft>
              <a:buClr>
                <a:srgbClr val="000000"/>
              </a:buClr>
              <a:buSzPts val="1400"/>
              <a:buFont typeface="Arial"/>
              <a:buNone/>
            </a:pPr>
            <a:r>
              <a:rPr b="1" i="0" lang="nl-BE" sz="1400" u="none" cap="none" strike="noStrike">
                <a:solidFill>
                  <a:schemeClr val="lt1"/>
                </a:solidFill>
                <a:latin typeface="Arial"/>
                <a:ea typeface="Arial"/>
                <a:cs typeface="Arial"/>
                <a:sym typeface="Arial"/>
              </a:rPr>
              <a:t>Group T Leuven Campus</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900"/>
              <a:buFont typeface="Arial"/>
              <a:buNone/>
            </a:pPr>
            <a:r>
              <a:rPr b="0" i="0" lang="nl-BE" sz="900" u="none" cap="none" strike="noStrike">
                <a:solidFill>
                  <a:schemeClr val="lt1"/>
                </a:solidFill>
                <a:latin typeface="Arial"/>
                <a:ea typeface="Arial"/>
                <a:cs typeface="Arial"/>
                <a:sym typeface="Arial"/>
              </a:rPr>
              <a:t>Faculty of Engineering Technology</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042">
          <p15:clr>
            <a:srgbClr val="F26B43"/>
          </p15:clr>
        </p15:guide>
        <p15:guide id="2" pos="7319">
          <p15:clr>
            <a:srgbClr val="F26B43"/>
          </p15:clr>
        </p15:guide>
        <p15:guide id="3" orient="horz" pos="3857">
          <p15:clr>
            <a:srgbClr val="F26B43"/>
          </p15:clr>
        </p15:guide>
        <p15:guide id="4" pos="36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5.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58.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17.png"/><Relationship Id="rId5" Type="http://schemas.openxmlformats.org/officeDocument/2006/relationships/image" Target="../media/image58.png"/><Relationship Id="rId6"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20.png"/><Relationship Id="rId5" Type="http://schemas.openxmlformats.org/officeDocument/2006/relationships/image" Target="../media/image27.png"/><Relationship Id="rId6"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18.png"/><Relationship Id="rId5"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6.png"/><Relationship Id="rId9"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30.png"/><Relationship Id="rId7" Type="http://schemas.openxmlformats.org/officeDocument/2006/relationships/image" Target="../media/image38.png"/><Relationship Id="rId8"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26.png"/><Relationship Id="rId4" Type="http://schemas.openxmlformats.org/officeDocument/2006/relationships/image" Target="../media/image33.png"/><Relationship Id="rId5"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44.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6.png"/><Relationship Id="rId4" Type="http://schemas.openxmlformats.org/officeDocument/2006/relationships/image" Target="../media/image48.png"/><Relationship Id="rId5" Type="http://schemas.openxmlformats.org/officeDocument/2006/relationships/image" Target="../media/image35.png"/><Relationship Id="rId6"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45.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56.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66.png"/><Relationship Id="rId4" Type="http://schemas.openxmlformats.org/officeDocument/2006/relationships/image" Target="../media/image41.png"/><Relationship Id="rId5" Type="http://schemas.openxmlformats.org/officeDocument/2006/relationships/image" Target="../media/image39.png"/><Relationship Id="rId6" Type="http://schemas.openxmlformats.org/officeDocument/2006/relationships/image" Target="../media/image42.png"/><Relationship Id="rId7"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54.png"/><Relationship Id="rId5" Type="http://schemas.openxmlformats.org/officeDocument/2006/relationships/image" Target="../media/image61.png"/><Relationship Id="rId6" Type="http://schemas.openxmlformats.org/officeDocument/2006/relationships/image" Target="../media/image51.png"/><Relationship Id="rId7" Type="http://schemas.openxmlformats.org/officeDocument/2006/relationships/image" Target="../media/image64.png"/><Relationship Id="rId8"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56.png"/><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9.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73.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57.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5.png"/><Relationship Id="rId4" Type="http://schemas.openxmlformats.org/officeDocument/2006/relationships/image" Target="../media/image63.png"/><Relationship Id="rId5" Type="http://schemas.openxmlformats.org/officeDocument/2006/relationships/image" Target="../media/image69.png"/><Relationship Id="rId6" Type="http://schemas.openxmlformats.org/officeDocument/2006/relationships/image" Target="../media/image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6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6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7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74.png"/><Relationship Id="rId4" Type="http://schemas.openxmlformats.org/officeDocument/2006/relationships/image" Target="../media/image8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image" Target="../media/image7.jpg"/><Relationship Id="rId4" Type="http://schemas.openxmlformats.org/officeDocument/2006/relationships/image" Target="../media/image3.png"/><Relationship Id="rId10" Type="http://schemas.openxmlformats.org/officeDocument/2006/relationships/image" Target="../media/image8.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image" Target="../media/image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8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image" Target="../media/image8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76.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87.png"/><Relationship Id="rId7" Type="http://schemas.openxmlformats.org/officeDocument/2006/relationships/image" Target="../media/image8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7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85.png"/><Relationship Id="rId4" Type="http://schemas.openxmlformats.org/officeDocument/2006/relationships/image" Target="../media/image25.png"/><Relationship Id="rId5"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3.png"/><Relationship Id="rId10" Type="http://schemas.openxmlformats.org/officeDocument/2006/relationships/image" Target="../media/image8.png"/><Relationship Id="rId9" Type="http://schemas.openxmlformats.org/officeDocument/2006/relationships/image" Target="../media/image9.png"/><Relationship Id="rId5" Type="http://schemas.openxmlformats.org/officeDocument/2006/relationships/image" Target="../media/image6.png"/><Relationship Id="rId6" Type="http://schemas.openxmlformats.org/officeDocument/2006/relationships/image" Target="../media/image5.png"/><Relationship Id="rId7" Type="http://schemas.openxmlformats.org/officeDocument/2006/relationships/image" Target="../media/image4.png"/><Relationship Id="rId8"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
          <p:cNvSpPr txBox="1"/>
          <p:nvPr>
            <p:ph type="ctrTitle"/>
          </p:nvPr>
        </p:nvSpPr>
        <p:spPr>
          <a:xfrm>
            <a:off x="575998" y="2501660"/>
            <a:ext cx="10036583" cy="2603138"/>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lt1"/>
              </a:buClr>
              <a:buSzPts val="4000"/>
              <a:buFont typeface="Arial"/>
              <a:buNone/>
            </a:pPr>
            <a:r>
              <a:rPr lang="nl-BE"/>
              <a:t>Customizable Audio Effects on the FPGA platform</a:t>
            </a:r>
            <a:endParaRPr/>
          </a:p>
        </p:txBody>
      </p:sp>
      <p:sp>
        <p:nvSpPr>
          <p:cNvPr id="75" name="Google Shape;75;p1"/>
          <p:cNvSpPr txBox="1"/>
          <p:nvPr>
            <p:ph idx="1" type="subTitle"/>
          </p:nvPr>
        </p:nvSpPr>
        <p:spPr>
          <a:xfrm>
            <a:off x="575999" y="5392801"/>
            <a:ext cx="6096524" cy="730188"/>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0"/>
              </a:spcBef>
              <a:spcAft>
                <a:spcPts val="0"/>
              </a:spcAft>
              <a:buClr>
                <a:schemeClr val="dk1"/>
              </a:buClr>
              <a:buSzPts val="2400"/>
              <a:buNone/>
            </a:pPr>
            <a:r>
              <a:rPr lang="nl-BE"/>
              <a:t>Faculty of Engineering Technology</a:t>
            </a:r>
            <a:endParaRPr/>
          </a:p>
        </p:txBody>
      </p:sp>
      <p:sp>
        <p:nvSpPr>
          <p:cNvPr id="76" name="Google Shape;76;p1"/>
          <p:cNvSpPr txBox="1"/>
          <p:nvPr/>
        </p:nvSpPr>
        <p:spPr>
          <a:xfrm>
            <a:off x="9361053" y="5103674"/>
            <a:ext cx="2503200" cy="646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Arthur Van den Broeck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nl-BE" sz="1800" u="none" cap="none" strike="noStrike">
                <a:solidFill>
                  <a:schemeClr val="dk1"/>
                </a:solidFill>
                <a:latin typeface="Arial"/>
                <a:ea typeface="Arial"/>
                <a:cs typeface="Arial"/>
                <a:sym typeface="Arial"/>
              </a:rPr>
              <a:t>Yan Liu</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g24f56809c47_1_247"/>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Audio Effect FSM</a:t>
            </a:r>
            <a:endParaRPr/>
          </a:p>
        </p:txBody>
      </p:sp>
      <p:sp>
        <p:nvSpPr>
          <p:cNvPr id="196" name="Google Shape;196;g24f56809c47_1_247"/>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pic>
        <p:nvPicPr>
          <p:cNvPr id="197" name="Google Shape;197;g24f56809c47_1_247"/>
          <p:cNvPicPr preferRelativeResize="0"/>
          <p:nvPr/>
        </p:nvPicPr>
        <p:blipFill>
          <a:blip r:embed="rId3">
            <a:alphaModFix/>
          </a:blip>
          <a:stretch>
            <a:fillRect/>
          </a:stretch>
        </p:blipFill>
        <p:spPr>
          <a:xfrm>
            <a:off x="0" y="1500875"/>
            <a:ext cx="6391049" cy="3490450"/>
          </a:xfrm>
          <a:prstGeom prst="rect">
            <a:avLst/>
          </a:prstGeom>
          <a:noFill/>
          <a:ln>
            <a:noFill/>
          </a:ln>
        </p:spPr>
      </p:pic>
      <p:pic>
        <p:nvPicPr>
          <p:cNvPr id="198" name="Google Shape;198;g24f56809c47_1_247"/>
          <p:cNvPicPr preferRelativeResize="0"/>
          <p:nvPr/>
        </p:nvPicPr>
        <p:blipFill>
          <a:blip r:embed="rId4">
            <a:alphaModFix/>
          </a:blip>
          <a:stretch>
            <a:fillRect/>
          </a:stretch>
        </p:blipFill>
        <p:spPr>
          <a:xfrm>
            <a:off x="7146174" y="1860219"/>
            <a:ext cx="4010025" cy="27717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g24f56809c47_0_76"/>
          <p:cNvSpPr txBox="1"/>
          <p:nvPr>
            <p:ph type="title"/>
          </p:nvPr>
        </p:nvSpPr>
        <p:spPr>
          <a:xfrm>
            <a:off x="579120" y="510988"/>
            <a:ext cx="11039700" cy="5184300"/>
          </a:xfrm>
          <a:prstGeom prst="rect">
            <a:avLst/>
          </a:prstGeom>
          <a:noFill/>
          <a:ln>
            <a:noFill/>
          </a:ln>
        </p:spPr>
        <p:txBody>
          <a:bodyPr anchorCtr="0" anchor="ctr" bIns="0" lIns="0" spcFirstLastPara="1" rIns="0" wrap="square" tIns="0">
            <a:noAutofit/>
          </a:bodyPr>
          <a:lstStyle/>
          <a:p>
            <a:pPr indent="0" lvl="0" marL="457200" rtl="0" algn="ctr">
              <a:lnSpc>
                <a:spcPct val="100000"/>
              </a:lnSpc>
              <a:spcBef>
                <a:spcPts val="0"/>
              </a:spcBef>
              <a:spcAft>
                <a:spcPts val="0"/>
              </a:spcAft>
              <a:buNone/>
            </a:pPr>
            <a:r>
              <a:rPr b="1" lang="nl-BE"/>
              <a:t>3. Implementation of algorithms</a:t>
            </a:r>
            <a:endParaRPr/>
          </a:p>
        </p:txBody>
      </p:sp>
      <p:sp>
        <p:nvSpPr>
          <p:cNvPr id="204" name="Google Shape;204;g24f56809c47_0_76"/>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000"/>
              <a:buNone/>
            </a:pPr>
            <a:fld id="{00000000-1234-1234-1234-123412341234}" type="slidenum">
              <a:rPr lang="nl-BE"/>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g24f56809c47_0_202"/>
          <p:cNvSpPr/>
          <p:nvPr/>
        </p:nvSpPr>
        <p:spPr>
          <a:xfrm>
            <a:off x="7079150" y="5699150"/>
            <a:ext cx="1836300" cy="360300"/>
          </a:xfrm>
          <a:prstGeom prst="rect">
            <a:avLst/>
          </a:prstGeom>
          <a:solidFill>
            <a:srgbClr val="70AD47">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24f56809c47_0_202"/>
          <p:cNvSpPr/>
          <p:nvPr/>
        </p:nvSpPr>
        <p:spPr>
          <a:xfrm>
            <a:off x="6650475" y="2143950"/>
            <a:ext cx="3977100" cy="360300"/>
          </a:xfrm>
          <a:prstGeom prst="rect">
            <a:avLst/>
          </a:prstGeom>
          <a:solidFill>
            <a:srgbClr val="70AD47">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g24f56809c47_0_202"/>
          <p:cNvSpPr txBox="1"/>
          <p:nvPr/>
        </p:nvSpPr>
        <p:spPr>
          <a:xfrm>
            <a:off x="6564300" y="5617725"/>
            <a:ext cx="5235600" cy="523200"/>
          </a:xfrm>
          <a:prstGeom prst="rect">
            <a:avLst/>
          </a:prstGeom>
          <a:noFill/>
          <a:ln>
            <a:noFill/>
          </a:ln>
        </p:spPr>
        <p:txBody>
          <a:bodyPr anchorCtr="0" anchor="t" bIns="91425" lIns="91425" spcFirstLastPara="1" rIns="91425" wrap="square" tIns="91425">
            <a:spAutoFit/>
          </a:bodyPr>
          <a:lstStyle/>
          <a:p>
            <a:pPr indent="-368300" lvl="0" marL="457200" rtl="0" algn="l">
              <a:spcBef>
                <a:spcPts val="1000"/>
              </a:spcBef>
              <a:spcAft>
                <a:spcPts val="0"/>
              </a:spcAft>
              <a:buClr>
                <a:schemeClr val="accent2"/>
              </a:buClr>
              <a:buSzPts val="2200"/>
              <a:buChar char="-"/>
            </a:pPr>
            <a:r>
              <a:rPr lang="nl-BE" sz="2200">
                <a:solidFill>
                  <a:schemeClr val="accent2"/>
                </a:solidFill>
              </a:rPr>
              <a:t>Reverberation, Delay, Echo</a:t>
            </a:r>
            <a:endParaRPr sz="2200">
              <a:solidFill>
                <a:schemeClr val="accent2"/>
              </a:solidFill>
            </a:endParaRPr>
          </a:p>
        </p:txBody>
      </p:sp>
      <p:sp>
        <p:nvSpPr>
          <p:cNvPr id="213" name="Google Shape;213;g24f56809c47_0_202"/>
          <p:cNvSpPr txBox="1"/>
          <p:nvPr>
            <p:ph idx="4" type="body"/>
          </p:nvPr>
        </p:nvSpPr>
        <p:spPr>
          <a:xfrm>
            <a:off x="6172200" y="2104825"/>
            <a:ext cx="6019800" cy="795300"/>
          </a:xfrm>
          <a:prstGeom prst="rect">
            <a:avLst/>
          </a:prstGeom>
        </p:spPr>
        <p:txBody>
          <a:bodyPr anchorCtr="0" anchor="t" bIns="45700" lIns="91425" spcFirstLastPara="1" rIns="91425" wrap="square" tIns="45700">
            <a:noAutofit/>
          </a:bodyPr>
          <a:lstStyle/>
          <a:p>
            <a:pPr indent="-368300" lvl="0" marL="457200" rtl="0" algn="l">
              <a:lnSpc>
                <a:spcPct val="100000"/>
              </a:lnSpc>
              <a:spcBef>
                <a:spcPts val="1000"/>
              </a:spcBef>
              <a:spcAft>
                <a:spcPts val="0"/>
              </a:spcAft>
              <a:buClr>
                <a:schemeClr val="accent2"/>
              </a:buClr>
              <a:buSzPts val="2200"/>
              <a:buChar char="-"/>
            </a:pPr>
            <a:r>
              <a:rPr lang="nl-BE" sz="2200">
                <a:solidFill>
                  <a:schemeClr val="accent2"/>
                </a:solidFill>
              </a:rPr>
              <a:t>Adaptive Notch Filtering (LMS)</a:t>
            </a:r>
            <a:endParaRPr sz="2200">
              <a:solidFill>
                <a:schemeClr val="accent2"/>
              </a:solidFill>
            </a:endParaRPr>
          </a:p>
          <a:p>
            <a:pPr indent="-368300" lvl="0" marL="457200" rtl="0" algn="l">
              <a:lnSpc>
                <a:spcPct val="100000"/>
              </a:lnSpc>
              <a:spcBef>
                <a:spcPts val="0"/>
              </a:spcBef>
              <a:spcAft>
                <a:spcPts val="0"/>
              </a:spcAft>
              <a:buClr>
                <a:schemeClr val="accent2"/>
              </a:buClr>
              <a:buSzPts val="2200"/>
              <a:buChar char="-"/>
            </a:pPr>
            <a:r>
              <a:rPr lang="nl-BE" sz="2200">
                <a:solidFill>
                  <a:schemeClr val="accent2"/>
                </a:solidFill>
              </a:rPr>
              <a:t>Single Channel Noise Reduction (Kalman)</a:t>
            </a:r>
            <a:endParaRPr sz="2200">
              <a:solidFill>
                <a:schemeClr val="accent2"/>
              </a:solidFill>
            </a:endParaRPr>
          </a:p>
        </p:txBody>
      </p:sp>
      <p:sp>
        <p:nvSpPr>
          <p:cNvPr id="214" name="Google Shape;214;g24f56809c47_0_202"/>
          <p:cNvSpPr/>
          <p:nvPr/>
        </p:nvSpPr>
        <p:spPr>
          <a:xfrm>
            <a:off x="1120750" y="4617363"/>
            <a:ext cx="1671900" cy="304800"/>
          </a:xfrm>
          <a:prstGeom prst="rect">
            <a:avLst/>
          </a:prstGeom>
          <a:solidFill>
            <a:srgbClr val="FFC000">
              <a:alpha val="49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24f56809c47_0_202"/>
          <p:cNvSpPr/>
          <p:nvPr/>
        </p:nvSpPr>
        <p:spPr>
          <a:xfrm>
            <a:off x="6650475" y="4773200"/>
            <a:ext cx="1503000" cy="360300"/>
          </a:xfrm>
          <a:prstGeom prst="rect">
            <a:avLst/>
          </a:prstGeom>
          <a:solidFill>
            <a:srgbClr val="FFC000">
              <a:alpha val="49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g24f56809c47_0_202"/>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Audio effects categorization </a:t>
            </a:r>
            <a:endParaRPr/>
          </a:p>
        </p:txBody>
      </p:sp>
      <p:sp>
        <p:nvSpPr>
          <p:cNvPr id="217" name="Google Shape;217;g24f56809c47_0_202"/>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218" name="Google Shape;218;g24f56809c47_0_202"/>
          <p:cNvSpPr txBox="1"/>
          <p:nvPr>
            <p:ph idx="1" type="body"/>
          </p:nvPr>
        </p:nvSpPr>
        <p:spPr>
          <a:xfrm>
            <a:off x="576000" y="1656000"/>
            <a:ext cx="54216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Modulation based</a:t>
            </a:r>
            <a:endParaRPr/>
          </a:p>
        </p:txBody>
      </p:sp>
      <p:sp>
        <p:nvSpPr>
          <p:cNvPr id="219" name="Google Shape;219;g24f56809c47_0_202"/>
          <p:cNvSpPr txBox="1"/>
          <p:nvPr>
            <p:ph idx="2" type="body"/>
          </p:nvPr>
        </p:nvSpPr>
        <p:spPr>
          <a:xfrm>
            <a:off x="576000" y="2195997"/>
            <a:ext cx="5421600" cy="1240800"/>
          </a:xfrm>
          <a:prstGeom prst="rect">
            <a:avLst/>
          </a:prstGeom>
        </p:spPr>
        <p:txBody>
          <a:bodyPr anchorCtr="0" anchor="t" bIns="45700" lIns="91425" spcFirstLastPara="1" rIns="91425" wrap="square" tIns="45700">
            <a:normAutofit/>
          </a:bodyPr>
          <a:lstStyle/>
          <a:p>
            <a:pPr indent="-368300" lvl="0" marL="457200" rtl="0" algn="l">
              <a:lnSpc>
                <a:spcPct val="115000"/>
              </a:lnSpc>
              <a:spcBef>
                <a:spcPts val="0"/>
              </a:spcBef>
              <a:spcAft>
                <a:spcPts val="0"/>
              </a:spcAft>
              <a:buClr>
                <a:schemeClr val="accent2"/>
              </a:buClr>
              <a:buSzPts val="2200"/>
              <a:buChar char="-"/>
            </a:pPr>
            <a:r>
              <a:rPr lang="nl-BE" sz="2200">
                <a:solidFill>
                  <a:schemeClr val="accent2"/>
                </a:solidFill>
                <a:highlight>
                  <a:srgbClr val="FFFFFF"/>
                </a:highlight>
              </a:rPr>
              <a:t>Chorus</a:t>
            </a:r>
            <a:endParaRPr sz="2200">
              <a:solidFill>
                <a:schemeClr val="accent2"/>
              </a:solidFill>
              <a:highlight>
                <a:srgbClr val="FFFFFF"/>
              </a:highlight>
            </a:endParaRPr>
          </a:p>
          <a:p>
            <a:pPr indent="-368300" lvl="0" marL="457200" rtl="0" algn="l">
              <a:lnSpc>
                <a:spcPct val="115000"/>
              </a:lnSpc>
              <a:spcBef>
                <a:spcPts val="0"/>
              </a:spcBef>
              <a:spcAft>
                <a:spcPts val="0"/>
              </a:spcAft>
              <a:buClr>
                <a:schemeClr val="accent2"/>
              </a:buClr>
              <a:buSzPts val="2200"/>
              <a:buChar char="-"/>
            </a:pPr>
            <a:r>
              <a:rPr lang="nl-BE" sz="2200">
                <a:solidFill>
                  <a:schemeClr val="accent2"/>
                </a:solidFill>
                <a:highlight>
                  <a:srgbClr val="FFFFFF"/>
                </a:highlight>
              </a:rPr>
              <a:t>Flanger</a:t>
            </a:r>
            <a:endParaRPr sz="2200">
              <a:solidFill>
                <a:schemeClr val="accent2"/>
              </a:solidFill>
            </a:endParaRPr>
          </a:p>
          <a:p>
            <a:pPr indent="-368300" lvl="0" marL="457200" rtl="0" algn="l">
              <a:lnSpc>
                <a:spcPct val="115000"/>
              </a:lnSpc>
              <a:spcBef>
                <a:spcPts val="0"/>
              </a:spcBef>
              <a:spcAft>
                <a:spcPts val="0"/>
              </a:spcAft>
              <a:buClr>
                <a:schemeClr val="accent2"/>
              </a:buClr>
              <a:buSzPts val="2200"/>
              <a:buChar char="-"/>
            </a:pPr>
            <a:r>
              <a:rPr lang="nl-BE" sz="2200">
                <a:solidFill>
                  <a:schemeClr val="accent2"/>
                </a:solidFill>
                <a:highlight>
                  <a:srgbClr val="FFFFFF"/>
                </a:highlight>
              </a:rPr>
              <a:t>Tremolo</a:t>
            </a:r>
            <a:endParaRPr sz="2200">
              <a:solidFill>
                <a:schemeClr val="accent2"/>
              </a:solidFill>
            </a:endParaRPr>
          </a:p>
        </p:txBody>
      </p:sp>
      <p:sp>
        <p:nvSpPr>
          <p:cNvPr id="220" name="Google Shape;220;g24f56809c47_0_202"/>
          <p:cNvSpPr txBox="1"/>
          <p:nvPr>
            <p:ph idx="3" type="body"/>
          </p:nvPr>
        </p:nvSpPr>
        <p:spPr>
          <a:xfrm>
            <a:off x="564300" y="3362100"/>
            <a:ext cx="54450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Frequency based</a:t>
            </a:r>
            <a:endParaRPr/>
          </a:p>
        </p:txBody>
      </p:sp>
      <p:sp>
        <p:nvSpPr>
          <p:cNvPr id="221" name="Google Shape;221;g24f56809c47_0_202"/>
          <p:cNvSpPr txBox="1"/>
          <p:nvPr>
            <p:ph idx="2" type="body"/>
          </p:nvPr>
        </p:nvSpPr>
        <p:spPr>
          <a:xfrm>
            <a:off x="674400" y="3875177"/>
            <a:ext cx="5421600" cy="1152000"/>
          </a:xfrm>
          <a:prstGeom prst="rect">
            <a:avLst/>
          </a:prstGeom>
        </p:spPr>
        <p:txBody>
          <a:bodyPr anchorCtr="0" anchor="t" bIns="45700" lIns="91425" spcFirstLastPara="1" rIns="91425" wrap="square" tIns="45700">
            <a:normAutofit/>
          </a:bodyPr>
          <a:lstStyle/>
          <a:p>
            <a:pPr indent="-330200" lvl="0" marL="457200" rtl="0" algn="l">
              <a:spcBef>
                <a:spcPts val="1000"/>
              </a:spcBef>
              <a:spcAft>
                <a:spcPts val="0"/>
              </a:spcAft>
              <a:buClr>
                <a:schemeClr val="accent2"/>
              </a:buClr>
              <a:buSzPts val="1600"/>
              <a:buChar char="-"/>
            </a:pPr>
            <a:r>
              <a:rPr lang="nl-BE" sz="2200">
                <a:solidFill>
                  <a:schemeClr val="accent2"/>
                </a:solidFill>
              </a:rPr>
              <a:t>Low pass filter, High pass filter, BP</a:t>
            </a:r>
            <a:endParaRPr sz="2200">
              <a:solidFill>
                <a:schemeClr val="accent2"/>
              </a:solidFill>
            </a:endParaRPr>
          </a:p>
          <a:p>
            <a:pPr indent="-330200" lvl="0" marL="457200" rtl="0" algn="l">
              <a:spcBef>
                <a:spcPts val="0"/>
              </a:spcBef>
              <a:spcAft>
                <a:spcPts val="0"/>
              </a:spcAft>
              <a:buClr>
                <a:schemeClr val="accent2"/>
              </a:buClr>
              <a:buSzPts val="1600"/>
              <a:buChar char="-"/>
            </a:pPr>
            <a:r>
              <a:rPr lang="nl-BE" sz="2200">
                <a:solidFill>
                  <a:schemeClr val="accent2"/>
                </a:solidFill>
              </a:rPr>
              <a:t>Peaking filter</a:t>
            </a:r>
            <a:endParaRPr sz="2200">
              <a:solidFill>
                <a:schemeClr val="accent2"/>
              </a:solidFill>
            </a:endParaRPr>
          </a:p>
          <a:p>
            <a:pPr indent="-330200" lvl="0" marL="457200" rtl="0" algn="l">
              <a:spcBef>
                <a:spcPts val="0"/>
              </a:spcBef>
              <a:spcAft>
                <a:spcPts val="0"/>
              </a:spcAft>
              <a:buClr>
                <a:schemeClr val="accent2"/>
              </a:buClr>
              <a:buSzPts val="1600"/>
              <a:buChar char="-"/>
            </a:pPr>
            <a:r>
              <a:rPr lang="nl-BE" sz="2200">
                <a:solidFill>
                  <a:schemeClr val="accent2"/>
                </a:solidFill>
              </a:rPr>
              <a:t>Graphic EQ</a:t>
            </a:r>
            <a:endParaRPr sz="2200">
              <a:solidFill>
                <a:schemeClr val="accent2"/>
              </a:solidFill>
            </a:endParaRPr>
          </a:p>
        </p:txBody>
      </p:sp>
      <p:sp>
        <p:nvSpPr>
          <p:cNvPr id="222" name="Google Shape;222;g24f56809c47_0_202"/>
          <p:cNvSpPr txBox="1"/>
          <p:nvPr/>
        </p:nvSpPr>
        <p:spPr>
          <a:xfrm>
            <a:off x="6169150" y="4338825"/>
            <a:ext cx="52356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1000"/>
              </a:spcBef>
              <a:spcAft>
                <a:spcPts val="0"/>
              </a:spcAft>
              <a:buClr>
                <a:schemeClr val="accent2"/>
              </a:buClr>
              <a:buSzPts val="2200"/>
              <a:buChar char="-"/>
            </a:pPr>
            <a:r>
              <a:rPr lang="nl-BE" sz="2200">
                <a:solidFill>
                  <a:schemeClr val="accent2"/>
                </a:solidFill>
              </a:rPr>
              <a:t>Auto-tune</a:t>
            </a:r>
            <a:endParaRPr sz="2200">
              <a:solidFill>
                <a:schemeClr val="accent2"/>
              </a:solidFill>
            </a:endParaRPr>
          </a:p>
          <a:p>
            <a:pPr indent="-368300" lvl="0" marL="457200" rtl="0" algn="l">
              <a:spcBef>
                <a:spcPts val="0"/>
              </a:spcBef>
              <a:spcAft>
                <a:spcPts val="0"/>
              </a:spcAft>
              <a:buClr>
                <a:schemeClr val="accent2"/>
              </a:buClr>
              <a:buSzPts val="2200"/>
              <a:buChar char="-"/>
            </a:pPr>
            <a:r>
              <a:rPr lang="nl-BE" sz="2200">
                <a:solidFill>
                  <a:schemeClr val="accent2"/>
                </a:solidFill>
              </a:rPr>
              <a:t>Pitch Shift</a:t>
            </a:r>
            <a:endParaRPr sz="2200">
              <a:solidFill>
                <a:schemeClr val="accent2"/>
              </a:solidFill>
            </a:endParaRPr>
          </a:p>
        </p:txBody>
      </p:sp>
      <p:sp>
        <p:nvSpPr>
          <p:cNvPr id="223" name="Google Shape;223;g24f56809c47_0_202"/>
          <p:cNvSpPr txBox="1"/>
          <p:nvPr>
            <p:ph idx="3" type="body"/>
          </p:nvPr>
        </p:nvSpPr>
        <p:spPr>
          <a:xfrm>
            <a:off x="5994550" y="3951225"/>
            <a:ext cx="54450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Pitch based</a:t>
            </a:r>
            <a:endParaRPr/>
          </a:p>
        </p:txBody>
      </p:sp>
      <p:sp>
        <p:nvSpPr>
          <p:cNvPr id="224" name="Google Shape;224;g24f56809c47_0_202"/>
          <p:cNvSpPr txBox="1"/>
          <p:nvPr>
            <p:ph idx="3" type="body"/>
          </p:nvPr>
        </p:nvSpPr>
        <p:spPr>
          <a:xfrm>
            <a:off x="5959750" y="1481488"/>
            <a:ext cx="54450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Adaptive based</a:t>
            </a:r>
            <a:endParaRPr/>
          </a:p>
        </p:txBody>
      </p:sp>
      <p:sp>
        <p:nvSpPr>
          <p:cNvPr id="225" name="Google Shape;225;g24f56809c47_0_202"/>
          <p:cNvSpPr txBox="1"/>
          <p:nvPr>
            <p:ph idx="3" type="body"/>
          </p:nvPr>
        </p:nvSpPr>
        <p:spPr>
          <a:xfrm>
            <a:off x="5994550" y="2835488"/>
            <a:ext cx="54450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Spatial based</a:t>
            </a:r>
            <a:endParaRPr/>
          </a:p>
        </p:txBody>
      </p:sp>
      <p:sp>
        <p:nvSpPr>
          <p:cNvPr id="226" name="Google Shape;226;g24f56809c47_0_202"/>
          <p:cNvSpPr txBox="1"/>
          <p:nvPr>
            <p:ph idx="4" type="body"/>
          </p:nvPr>
        </p:nvSpPr>
        <p:spPr>
          <a:xfrm>
            <a:off x="6320025" y="3345649"/>
            <a:ext cx="5445000" cy="861900"/>
          </a:xfrm>
          <a:prstGeom prst="rect">
            <a:avLst/>
          </a:prstGeom>
        </p:spPr>
        <p:txBody>
          <a:bodyPr anchorCtr="0" anchor="t" bIns="45700" lIns="91425" spcFirstLastPara="1" rIns="91425" wrap="square" tIns="45700">
            <a:noAutofit/>
          </a:bodyPr>
          <a:lstStyle/>
          <a:p>
            <a:pPr indent="-368300" lvl="0" marL="457200" rtl="0" algn="l">
              <a:lnSpc>
                <a:spcPct val="100000"/>
              </a:lnSpc>
              <a:spcBef>
                <a:spcPts val="1000"/>
              </a:spcBef>
              <a:spcAft>
                <a:spcPts val="0"/>
              </a:spcAft>
              <a:buClr>
                <a:schemeClr val="accent2"/>
              </a:buClr>
              <a:buSzPts val="2200"/>
              <a:buChar char="-"/>
            </a:pPr>
            <a:r>
              <a:rPr lang="nl-BE" sz="2200">
                <a:solidFill>
                  <a:schemeClr val="accent2"/>
                </a:solidFill>
              </a:rPr>
              <a:t>Interaural time difference (ITD)</a:t>
            </a:r>
            <a:endParaRPr sz="2200">
              <a:solidFill>
                <a:schemeClr val="accent2"/>
              </a:solidFill>
            </a:endParaRPr>
          </a:p>
          <a:p>
            <a:pPr indent="-368300" lvl="0" marL="457200" rtl="0" algn="l">
              <a:lnSpc>
                <a:spcPct val="100000"/>
              </a:lnSpc>
              <a:spcBef>
                <a:spcPts val="0"/>
              </a:spcBef>
              <a:spcAft>
                <a:spcPts val="0"/>
              </a:spcAft>
              <a:buClr>
                <a:schemeClr val="accent2"/>
              </a:buClr>
              <a:buSzPts val="2200"/>
              <a:buChar char="-"/>
            </a:pPr>
            <a:r>
              <a:rPr lang="nl-BE" sz="2200">
                <a:solidFill>
                  <a:schemeClr val="accent2"/>
                </a:solidFill>
              </a:rPr>
              <a:t>Interaural level difference (ILD)</a:t>
            </a:r>
            <a:endParaRPr sz="2200">
              <a:solidFill>
                <a:schemeClr val="accent2"/>
              </a:solidFill>
            </a:endParaRPr>
          </a:p>
        </p:txBody>
      </p:sp>
      <p:sp>
        <p:nvSpPr>
          <p:cNvPr id="227" name="Google Shape;227;g24f56809c47_0_202"/>
          <p:cNvSpPr txBox="1"/>
          <p:nvPr/>
        </p:nvSpPr>
        <p:spPr>
          <a:xfrm>
            <a:off x="750600" y="5303400"/>
            <a:ext cx="5235600" cy="861900"/>
          </a:xfrm>
          <a:prstGeom prst="rect">
            <a:avLst/>
          </a:prstGeom>
          <a:noFill/>
          <a:ln>
            <a:noFill/>
          </a:ln>
        </p:spPr>
        <p:txBody>
          <a:bodyPr anchorCtr="0" anchor="t" bIns="91425" lIns="91425" spcFirstLastPara="1" rIns="91425" wrap="square" tIns="91425">
            <a:spAutoFit/>
          </a:bodyPr>
          <a:lstStyle/>
          <a:p>
            <a:pPr indent="-368300" lvl="0" marL="457200" rtl="0" algn="l">
              <a:spcBef>
                <a:spcPts val="1000"/>
              </a:spcBef>
              <a:spcAft>
                <a:spcPts val="0"/>
              </a:spcAft>
              <a:buClr>
                <a:schemeClr val="accent2"/>
              </a:buClr>
              <a:buSzPts val="2200"/>
              <a:buChar char="-"/>
            </a:pPr>
            <a:r>
              <a:rPr lang="nl-BE" sz="2200">
                <a:solidFill>
                  <a:schemeClr val="accent2"/>
                </a:solidFill>
              </a:rPr>
              <a:t>Compression</a:t>
            </a:r>
            <a:endParaRPr sz="2200">
              <a:solidFill>
                <a:schemeClr val="accent2"/>
              </a:solidFill>
            </a:endParaRPr>
          </a:p>
          <a:p>
            <a:pPr indent="-368300" lvl="0" marL="457200" rtl="0" algn="l">
              <a:spcBef>
                <a:spcPts val="0"/>
              </a:spcBef>
              <a:spcAft>
                <a:spcPts val="0"/>
              </a:spcAft>
              <a:buClr>
                <a:schemeClr val="accent2"/>
              </a:buClr>
              <a:buSzPts val="2200"/>
              <a:buChar char="-"/>
            </a:pPr>
            <a:r>
              <a:rPr lang="nl-BE" sz="2200">
                <a:solidFill>
                  <a:schemeClr val="accent2"/>
                </a:solidFill>
              </a:rPr>
              <a:t>Limiter</a:t>
            </a:r>
            <a:endParaRPr sz="2200">
              <a:solidFill>
                <a:schemeClr val="accent2"/>
              </a:solidFill>
            </a:endParaRPr>
          </a:p>
        </p:txBody>
      </p:sp>
      <p:sp>
        <p:nvSpPr>
          <p:cNvPr id="228" name="Google Shape;228;g24f56809c47_0_202"/>
          <p:cNvSpPr txBox="1"/>
          <p:nvPr>
            <p:ph idx="3" type="body"/>
          </p:nvPr>
        </p:nvSpPr>
        <p:spPr>
          <a:xfrm>
            <a:off x="564300" y="4897150"/>
            <a:ext cx="54450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Dynamic based</a:t>
            </a:r>
            <a:endParaRPr/>
          </a:p>
        </p:txBody>
      </p:sp>
      <p:sp>
        <p:nvSpPr>
          <p:cNvPr id="229" name="Google Shape;229;g24f56809c47_0_202"/>
          <p:cNvSpPr txBox="1"/>
          <p:nvPr>
            <p:ph idx="3" type="body"/>
          </p:nvPr>
        </p:nvSpPr>
        <p:spPr>
          <a:xfrm>
            <a:off x="5959750" y="5162200"/>
            <a:ext cx="54450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Time</a:t>
            </a:r>
            <a:r>
              <a:rPr lang="nl-BE"/>
              <a:t> based</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g24f56809c47_0_440"/>
          <p:cNvSpPr txBox="1"/>
          <p:nvPr>
            <p:ph idx="1" type="body"/>
          </p:nvPr>
        </p:nvSpPr>
        <p:spPr>
          <a:xfrm>
            <a:off x="576000" y="1656000"/>
            <a:ext cx="11041200" cy="4464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236" name="Google Shape;236;g24f56809c47_0_440"/>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237" name="Google Shape;237;g24f56809c47_0_440"/>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Time based: Reverberation</a:t>
            </a:r>
            <a:endParaRPr/>
          </a:p>
        </p:txBody>
      </p:sp>
      <p:pic>
        <p:nvPicPr>
          <p:cNvPr id="238" name="Google Shape;238;g24f56809c47_0_440"/>
          <p:cNvPicPr preferRelativeResize="0"/>
          <p:nvPr/>
        </p:nvPicPr>
        <p:blipFill>
          <a:blip r:embed="rId3">
            <a:alphaModFix/>
          </a:blip>
          <a:stretch>
            <a:fillRect/>
          </a:stretch>
        </p:blipFill>
        <p:spPr>
          <a:xfrm>
            <a:off x="49650" y="1847050"/>
            <a:ext cx="5636874" cy="3984550"/>
          </a:xfrm>
          <a:prstGeom prst="rect">
            <a:avLst/>
          </a:prstGeom>
          <a:noFill/>
          <a:ln>
            <a:noFill/>
          </a:ln>
        </p:spPr>
      </p:pic>
      <p:pic>
        <p:nvPicPr>
          <p:cNvPr id="239" name="Google Shape;239;g24f56809c47_0_440"/>
          <p:cNvPicPr preferRelativeResize="0"/>
          <p:nvPr/>
        </p:nvPicPr>
        <p:blipFill>
          <a:blip r:embed="rId4">
            <a:alphaModFix/>
          </a:blip>
          <a:stretch>
            <a:fillRect/>
          </a:stretch>
        </p:blipFill>
        <p:spPr>
          <a:xfrm>
            <a:off x="5686525" y="2274401"/>
            <a:ext cx="6190600" cy="3227200"/>
          </a:xfrm>
          <a:prstGeom prst="rect">
            <a:avLst/>
          </a:prstGeom>
          <a:noFill/>
          <a:ln>
            <a:noFill/>
          </a:ln>
        </p:spPr>
      </p:pic>
      <p:sp>
        <p:nvSpPr>
          <p:cNvPr id="240" name="Google Shape;240;g24f56809c47_0_440"/>
          <p:cNvSpPr txBox="1"/>
          <p:nvPr/>
        </p:nvSpPr>
        <p:spPr>
          <a:xfrm>
            <a:off x="839175" y="6141450"/>
            <a:ext cx="7845000" cy="754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300">
                <a:solidFill>
                  <a:schemeClr val="lt1"/>
                </a:solidFill>
              </a:rPr>
              <a:t>Figure (left) source: </a:t>
            </a:r>
            <a:r>
              <a:rPr lang="nl-BE" sz="1100">
                <a:solidFill>
                  <a:schemeClr val="lt1"/>
                </a:solidFill>
              </a:rPr>
              <a:t>Al-Karawi, K. A., &amp; Mohammed, D. Y. (2019). Early reflection detection using autocorrelation to improve robustness of speaker verification in reverberant conditions.</a:t>
            </a:r>
            <a:br>
              <a:rPr lang="nl-BE" sz="1300">
                <a:solidFill>
                  <a:schemeClr val="lt1"/>
                </a:solidFill>
              </a:rPr>
            </a:br>
            <a:r>
              <a:rPr lang="nl-BE" sz="1300">
                <a:solidFill>
                  <a:schemeClr val="lt1"/>
                </a:solidFill>
              </a:rPr>
              <a:t>Figure (right) source: https://vocal.com/dereverberation/early-reflections/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g1fe2d2ff35a_1_26"/>
          <p:cNvPicPr preferRelativeResize="0"/>
          <p:nvPr/>
        </p:nvPicPr>
        <p:blipFill>
          <a:blip r:embed="rId3">
            <a:alphaModFix/>
          </a:blip>
          <a:stretch>
            <a:fillRect/>
          </a:stretch>
        </p:blipFill>
        <p:spPr>
          <a:xfrm>
            <a:off x="200007" y="1402525"/>
            <a:ext cx="7786730" cy="4763974"/>
          </a:xfrm>
          <a:prstGeom prst="rect">
            <a:avLst/>
          </a:prstGeom>
          <a:noFill/>
          <a:ln>
            <a:noFill/>
          </a:ln>
        </p:spPr>
      </p:pic>
      <p:sp>
        <p:nvSpPr>
          <p:cNvPr id="247" name="Google Shape;247;g1fe2d2ff35a_1_26"/>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rgbClr val="000000"/>
              </a:buClr>
              <a:buSzPts val="1000"/>
              <a:buFont typeface="Arial"/>
              <a:buNone/>
            </a:pPr>
            <a:fld id="{00000000-1234-1234-1234-123412341234}" type="slidenum">
              <a:rPr lang="nl-BE"/>
              <a:t>‹#›</a:t>
            </a:fld>
            <a:endParaRPr/>
          </a:p>
        </p:txBody>
      </p:sp>
      <p:sp>
        <p:nvSpPr>
          <p:cNvPr id="248" name="Google Shape;248;g1fe2d2ff35a_1_26"/>
          <p:cNvSpPr txBox="1"/>
          <p:nvPr>
            <p:ph type="title"/>
          </p:nvPr>
        </p:nvSpPr>
        <p:spPr>
          <a:xfrm>
            <a:off x="576000" y="207036"/>
            <a:ext cx="11041200" cy="11520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SzPts val="1800"/>
              <a:buNone/>
            </a:pPr>
            <a:r>
              <a:rPr lang="nl-BE"/>
              <a:t>Reverberation: Moorer-Schroeder</a:t>
            </a:r>
            <a:endParaRPr/>
          </a:p>
        </p:txBody>
      </p:sp>
      <p:sp>
        <p:nvSpPr>
          <p:cNvPr id="249" name="Google Shape;249;g1fe2d2ff35a_1_26"/>
          <p:cNvSpPr txBox="1"/>
          <p:nvPr/>
        </p:nvSpPr>
        <p:spPr>
          <a:xfrm>
            <a:off x="848275" y="6333900"/>
            <a:ext cx="6490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nl-BE" sz="1400" u="none" cap="none" strike="noStrike">
                <a:solidFill>
                  <a:schemeClr val="lt1"/>
                </a:solidFill>
                <a:latin typeface="Arial"/>
                <a:ea typeface="Arial"/>
                <a:cs typeface="Arial"/>
                <a:sym typeface="Arial"/>
              </a:rPr>
              <a:t>Figure (right): https://vocal.com/dereverberation/early-reflections/</a:t>
            </a:r>
            <a:endParaRPr b="0" i="0" sz="1400" u="none" cap="none" strike="noStrike">
              <a:solidFill>
                <a:schemeClr val="lt1"/>
              </a:solidFill>
              <a:latin typeface="Arial"/>
              <a:ea typeface="Arial"/>
              <a:cs typeface="Arial"/>
              <a:sym typeface="Arial"/>
            </a:endParaRPr>
          </a:p>
        </p:txBody>
      </p:sp>
      <p:pic>
        <p:nvPicPr>
          <p:cNvPr id="250" name="Google Shape;250;g1fe2d2ff35a_1_26"/>
          <p:cNvPicPr preferRelativeResize="0"/>
          <p:nvPr/>
        </p:nvPicPr>
        <p:blipFill rotWithShape="1">
          <a:blip r:embed="rId4">
            <a:alphaModFix/>
          </a:blip>
          <a:srcRect b="0" l="0" r="0" t="0"/>
          <a:stretch/>
        </p:blipFill>
        <p:spPr>
          <a:xfrm>
            <a:off x="8055250" y="2512175"/>
            <a:ext cx="3973375" cy="2071350"/>
          </a:xfrm>
          <a:prstGeom prst="rect">
            <a:avLst/>
          </a:prstGeom>
          <a:noFill/>
          <a:ln>
            <a:noFill/>
          </a:ln>
        </p:spPr>
      </p:pic>
      <p:sp>
        <p:nvSpPr>
          <p:cNvPr id="251" name="Google Shape;251;g1fe2d2ff35a_1_26"/>
          <p:cNvSpPr/>
          <p:nvPr/>
        </p:nvSpPr>
        <p:spPr>
          <a:xfrm>
            <a:off x="1077450" y="1359025"/>
            <a:ext cx="6838800" cy="23118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0FF"/>
              </a:solidFill>
            </a:endParaRPr>
          </a:p>
        </p:txBody>
      </p:sp>
      <p:sp>
        <p:nvSpPr>
          <p:cNvPr id="252" name="Google Shape;252;g1fe2d2ff35a_1_26"/>
          <p:cNvSpPr txBox="1"/>
          <p:nvPr/>
        </p:nvSpPr>
        <p:spPr>
          <a:xfrm>
            <a:off x="6325700" y="1359025"/>
            <a:ext cx="151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solidFill>
                  <a:srgbClr val="0000FF"/>
                </a:solidFill>
              </a:rPr>
              <a:t>Early Reflections</a:t>
            </a:r>
            <a:endParaRPr>
              <a:solidFill>
                <a:srgbClr val="0000FF"/>
              </a:solidFill>
            </a:endParaRPr>
          </a:p>
        </p:txBody>
      </p:sp>
      <p:sp>
        <p:nvSpPr>
          <p:cNvPr id="253" name="Google Shape;253;g1fe2d2ff35a_1_26"/>
          <p:cNvSpPr/>
          <p:nvPr/>
        </p:nvSpPr>
        <p:spPr>
          <a:xfrm>
            <a:off x="1077450" y="4004650"/>
            <a:ext cx="4661400" cy="2002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1fe2d2ff35a_1_26"/>
          <p:cNvSpPr txBox="1"/>
          <p:nvPr/>
        </p:nvSpPr>
        <p:spPr>
          <a:xfrm>
            <a:off x="4279947" y="4004654"/>
            <a:ext cx="14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solidFill>
                  <a:srgbClr val="FF0000"/>
                </a:solidFill>
              </a:rPr>
              <a:t>Late Reflections</a:t>
            </a:r>
            <a:endParaRPr>
              <a:solidFill>
                <a:srgbClr val="FF0000"/>
              </a:solidFill>
            </a:endParaRPr>
          </a:p>
        </p:txBody>
      </p:sp>
      <p:sp>
        <p:nvSpPr>
          <p:cNvPr id="255" name="Google Shape;255;g1fe2d2ff35a_1_26"/>
          <p:cNvSpPr txBox="1"/>
          <p:nvPr/>
        </p:nvSpPr>
        <p:spPr>
          <a:xfrm>
            <a:off x="6770238" y="5607262"/>
            <a:ext cx="145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solidFill>
                  <a:srgbClr val="3B820E"/>
                </a:solidFill>
              </a:rPr>
              <a:t>Direct Sound</a:t>
            </a:r>
            <a:endParaRPr>
              <a:solidFill>
                <a:srgbClr val="3B820E"/>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g24f56809c47_1_324"/>
          <p:cNvPicPr preferRelativeResize="0"/>
          <p:nvPr/>
        </p:nvPicPr>
        <p:blipFill>
          <a:blip r:embed="rId3">
            <a:alphaModFix/>
          </a:blip>
          <a:stretch>
            <a:fillRect/>
          </a:stretch>
        </p:blipFill>
        <p:spPr>
          <a:xfrm>
            <a:off x="5793230" y="1654175"/>
            <a:ext cx="6398770" cy="4555825"/>
          </a:xfrm>
          <a:prstGeom prst="rect">
            <a:avLst/>
          </a:prstGeom>
          <a:noFill/>
          <a:ln>
            <a:noFill/>
          </a:ln>
        </p:spPr>
      </p:pic>
      <p:sp>
        <p:nvSpPr>
          <p:cNvPr id="262" name="Google Shape;262;g24f56809c47_1_324"/>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263" name="Google Shape;263;g24f56809c47_1_324"/>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Early </a:t>
            </a:r>
            <a:r>
              <a:rPr lang="nl-BE"/>
              <a:t>reflections implementation</a:t>
            </a:r>
            <a:endParaRPr/>
          </a:p>
        </p:txBody>
      </p:sp>
      <p:sp>
        <p:nvSpPr>
          <p:cNvPr id="264" name="Google Shape;264;g24f56809c47_1_324"/>
          <p:cNvSpPr txBox="1"/>
          <p:nvPr>
            <p:ph idx="4294967295" type="body"/>
          </p:nvPr>
        </p:nvSpPr>
        <p:spPr>
          <a:xfrm>
            <a:off x="2192100" y="1226825"/>
            <a:ext cx="2479200" cy="504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nl-BE"/>
              <a:t>Equation:</a:t>
            </a:r>
            <a:endParaRPr b="1"/>
          </a:p>
        </p:txBody>
      </p:sp>
      <p:sp>
        <p:nvSpPr>
          <p:cNvPr id="265" name="Google Shape;265;g24f56809c47_1_324"/>
          <p:cNvSpPr txBox="1"/>
          <p:nvPr/>
        </p:nvSpPr>
        <p:spPr>
          <a:xfrm>
            <a:off x="803600" y="6858000"/>
            <a:ext cx="64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solidFill>
                  <a:schemeClr val="lt1"/>
                </a:solidFill>
              </a:rPr>
              <a:t>Figure (right down): https://vocal.com/dereverberation/early-reflections/</a:t>
            </a:r>
            <a:endParaRPr>
              <a:solidFill>
                <a:schemeClr val="lt1"/>
              </a:solidFill>
            </a:endParaRPr>
          </a:p>
        </p:txBody>
      </p:sp>
      <p:pic>
        <p:nvPicPr>
          <p:cNvPr id="266" name="Google Shape;266;g24f56809c47_1_324"/>
          <p:cNvPicPr preferRelativeResize="0"/>
          <p:nvPr/>
        </p:nvPicPr>
        <p:blipFill>
          <a:blip r:embed="rId4">
            <a:alphaModFix/>
          </a:blip>
          <a:stretch>
            <a:fillRect/>
          </a:stretch>
        </p:blipFill>
        <p:spPr>
          <a:xfrm>
            <a:off x="4173811" y="1226836"/>
            <a:ext cx="5074035" cy="985950"/>
          </a:xfrm>
          <a:prstGeom prst="rect">
            <a:avLst/>
          </a:prstGeom>
          <a:noFill/>
          <a:ln>
            <a:noFill/>
          </a:ln>
        </p:spPr>
      </p:pic>
      <p:pic>
        <p:nvPicPr>
          <p:cNvPr id="267" name="Google Shape;267;g24f56809c47_1_324"/>
          <p:cNvPicPr preferRelativeResize="0"/>
          <p:nvPr/>
        </p:nvPicPr>
        <p:blipFill rotWithShape="1">
          <a:blip r:embed="rId5">
            <a:alphaModFix/>
          </a:blip>
          <a:srcRect b="56076" l="0" r="18738" t="0"/>
          <a:stretch/>
        </p:blipFill>
        <p:spPr>
          <a:xfrm>
            <a:off x="64625" y="2534825"/>
            <a:ext cx="5648851" cy="1867975"/>
          </a:xfrm>
          <a:prstGeom prst="rect">
            <a:avLst/>
          </a:prstGeom>
          <a:noFill/>
          <a:ln>
            <a:noFill/>
          </a:ln>
        </p:spPr>
      </p:pic>
      <p:sp>
        <p:nvSpPr>
          <p:cNvPr id="268" name="Google Shape;268;g24f56809c47_1_324"/>
          <p:cNvSpPr/>
          <p:nvPr/>
        </p:nvSpPr>
        <p:spPr>
          <a:xfrm rot="1831838">
            <a:off x="6009940" y="3587790"/>
            <a:ext cx="1218309" cy="59065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g24f56809c47_1_324"/>
          <p:cNvSpPr/>
          <p:nvPr/>
        </p:nvSpPr>
        <p:spPr>
          <a:xfrm>
            <a:off x="1297950" y="3954600"/>
            <a:ext cx="4621200" cy="504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24f56809c47_1_324"/>
          <p:cNvSpPr/>
          <p:nvPr/>
        </p:nvSpPr>
        <p:spPr>
          <a:xfrm>
            <a:off x="8468950" y="3225825"/>
            <a:ext cx="2844300" cy="504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24f56809c47_1_324"/>
          <p:cNvSpPr/>
          <p:nvPr/>
        </p:nvSpPr>
        <p:spPr>
          <a:xfrm>
            <a:off x="9610400" y="2107875"/>
            <a:ext cx="856200" cy="504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24f56809c47_1_324"/>
          <p:cNvSpPr/>
          <p:nvPr/>
        </p:nvSpPr>
        <p:spPr>
          <a:xfrm>
            <a:off x="1121100" y="3176550"/>
            <a:ext cx="4621200" cy="504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24f56809c47_1_324"/>
          <p:cNvSpPr/>
          <p:nvPr/>
        </p:nvSpPr>
        <p:spPr>
          <a:xfrm>
            <a:off x="7580500" y="4562475"/>
            <a:ext cx="4621200" cy="5049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g24f56809c47_1_324"/>
          <p:cNvSpPr/>
          <p:nvPr/>
        </p:nvSpPr>
        <p:spPr>
          <a:xfrm>
            <a:off x="1024950" y="2534825"/>
            <a:ext cx="4621200" cy="5049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g24f56809c47_1_324"/>
          <p:cNvSpPr/>
          <p:nvPr/>
        </p:nvSpPr>
        <p:spPr>
          <a:xfrm>
            <a:off x="5793225" y="5169075"/>
            <a:ext cx="5520000" cy="954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g24f56809c47_1_324"/>
          <p:cNvSpPr/>
          <p:nvPr/>
        </p:nvSpPr>
        <p:spPr>
          <a:xfrm>
            <a:off x="7524725" y="3767550"/>
            <a:ext cx="4621200" cy="648000"/>
          </a:xfrm>
          <a:prstGeom prst="rect">
            <a:avLst/>
          </a:prstGeom>
          <a:noFill/>
          <a:ln cap="flat" cmpd="sng" w="19050">
            <a:solidFill>
              <a:srgbClr val="2F2F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24f56809c47_1_324"/>
          <p:cNvSpPr/>
          <p:nvPr/>
        </p:nvSpPr>
        <p:spPr>
          <a:xfrm>
            <a:off x="8620175" y="2684100"/>
            <a:ext cx="2693100" cy="504900"/>
          </a:xfrm>
          <a:prstGeom prst="rect">
            <a:avLst/>
          </a:prstGeom>
          <a:noFill/>
          <a:ln cap="flat" cmpd="sng" w="19050">
            <a:solidFill>
              <a:srgbClr val="2F2F2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8" name="Google Shape;278;g24f56809c47_1_324"/>
          <p:cNvCxnSpPr/>
          <p:nvPr/>
        </p:nvCxnSpPr>
        <p:spPr>
          <a:xfrm rot="10800000">
            <a:off x="7566950" y="2853600"/>
            <a:ext cx="45900" cy="911400"/>
          </a:xfrm>
          <a:prstGeom prst="straightConnector1">
            <a:avLst/>
          </a:prstGeom>
          <a:noFill/>
          <a:ln cap="flat" cmpd="sng" w="9525">
            <a:solidFill>
              <a:schemeClr val="dk2"/>
            </a:solidFill>
            <a:prstDash val="solid"/>
            <a:round/>
            <a:headEnd len="med" w="med" type="none"/>
            <a:tailEnd len="med" w="med" type="triangle"/>
          </a:ln>
        </p:spPr>
      </p:cxnSp>
      <p:cxnSp>
        <p:nvCxnSpPr>
          <p:cNvPr id="279" name="Google Shape;279;g24f56809c47_1_324"/>
          <p:cNvCxnSpPr>
            <a:stCxn id="277" idx="1"/>
          </p:cNvCxnSpPr>
          <p:nvPr/>
        </p:nvCxnSpPr>
        <p:spPr>
          <a:xfrm rot="10800000">
            <a:off x="7769375" y="2789250"/>
            <a:ext cx="850800" cy="147300"/>
          </a:xfrm>
          <a:prstGeom prst="straightConnector1">
            <a:avLst/>
          </a:prstGeom>
          <a:noFill/>
          <a:ln cap="flat" cmpd="sng" w="9525">
            <a:solidFill>
              <a:schemeClr val="dk2"/>
            </a:solidFill>
            <a:prstDash val="solid"/>
            <a:round/>
            <a:headEnd len="med" w="med" type="none"/>
            <a:tailEnd len="med" w="med" type="triangle"/>
          </a:ln>
        </p:spPr>
      </p:cxnSp>
      <p:sp>
        <p:nvSpPr>
          <p:cNvPr id="280" name="Google Shape;280;g24f56809c47_1_324"/>
          <p:cNvSpPr txBox="1"/>
          <p:nvPr/>
        </p:nvSpPr>
        <p:spPr>
          <a:xfrm>
            <a:off x="6775463" y="2398425"/>
            <a:ext cx="14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Intermediate variables</a:t>
            </a:r>
            <a:endParaRPr/>
          </a:p>
        </p:txBody>
      </p:sp>
      <p:pic>
        <p:nvPicPr>
          <p:cNvPr id="281" name="Google Shape;281;g24f56809c47_1_324"/>
          <p:cNvPicPr preferRelativeResize="0"/>
          <p:nvPr/>
        </p:nvPicPr>
        <p:blipFill>
          <a:blip r:embed="rId6">
            <a:alphaModFix/>
          </a:blip>
          <a:stretch>
            <a:fillRect/>
          </a:stretch>
        </p:blipFill>
        <p:spPr>
          <a:xfrm>
            <a:off x="463750" y="2780783"/>
            <a:ext cx="414125" cy="1613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g24f56809c47_0_297"/>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288" name="Google Shape;288;g24f56809c47_0_297"/>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Late reflections</a:t>
            </a:r>
            <a:endParaRPr/>
          </a:p>
        </p:txBody>
      </p:sp>
      <p:sp>
        <p:nvSpPr>
          <p:cNvPr id="289" name="Google Shape;289;g24f56809c47_0_297"/>
          <p:cNvSpPr txBox="1"/>
          <p:nvPr/>
        </p:nvSpPr>
        <p:spPr>
          <a:xfrm>
            <a:off x="866700" y="6241500"/>
            <a:ext cx="7970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300">
                <a:solidFill>
                  <a:schemeClr val="lt1"/>
                </a:solidFill>
              </a:rPr>
              <a:t>Figure (upper left) source: https://ccrma.stanford.edu/~jos/pasp/Feedback_Comb_Filters.html</a:t>
            </a:r>
            <a:endParaRPr sz="1300">
              <a:solidFill>
                <a:schemeClr val="lt1"/>
              </a:solidFill>
            </a:endParaRPr>
          </a:p>
          <a:p>
            <a:pPr indent="0" lvl="0" marL="0" rtl="0" algn="l">
              <a:spcBef>
                <a:spcPts val="0"/>
              </a:spcBef>
              <a:spcAft>
                <a:spcPts val="0"/>
              </a:spcAft>
              <a:buNone/>
            </a:pPr>
            <a:r>
              <a:rPr lang="nl-BE" sz="1300">
                <a:solidFill>
                  <a:schemeClr val="lt1"/>
                </a:solidFill>
              </a:rPr>
              <a:t>Figure (down right) source: https://www.recordingblogs.com/wiki/comb-filter</a:t>
            </a:r>
            <a:endParaRPr sz="1300">
              <a:solidFill>
                <a:schemeClr val="lt1"/>
              </a:solidFill>
            </a:endParaRPr>
          </a:p>
        </p:txBody>
      </p:sp>
      <p:sp>
        <p:nvSpPr>
          <p:cNvPr id="290" name="Google Shape;290;g24f56809c47_0_297"/>
          <p:cNvSpPr txBox="1"/>
          <p:nvPr>
            <p:ph idx="4294967295" type="body"/>
          </p:nvPr>
        </p:nvSpPr>
        <p:spPr>
          <a:xfrm>
            <a:off x="576000" y="1359025"/>
            <a:ext cx="7297800" cy="504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nl-BE"/>
              <a:t>Feedback Comb Filter</a:t>
            </a:r>
            <a:endParaRPr b="1"/>
          </a:p>
        </p:txBody>
      </p:sp>
      <p:pic>
        <p:nvPicPr>
          <p:cNvPr id="291" name="Google Shape;291;g24f56809c47_0_297"/>
          <p:cNvPicPr preferRelativeResize="0"/>
          <p:nvPr/>
        </p:nvPicPr>
        <p:blipFill>
          <a:blip r:embed="rId3">
            <a:alphaModFix/>
          </a:blip>
          <a:stretch>
            <a:fillRect/>
          </a:stretch>
        </p:blipFill>
        <p:spPr>
          <a:xfrm>
            <a:off x="293651" y="2550075"/>
            <a:ext cx="6380825" cy="1641850"/>
          </a:xfrm>
          <a:prstGeom prst="rect">
            <a:avLst/>
          </a:prstGeom>
          <a:noFill/>
          <a:ln>
            <a:noFill/>
          </a:ln>
        </p:spPr>
      </p:pic>
      <p:sp>
        <p:nvSpPr>
          <p:cNvPr id="292" name="Google Shape;292;g24f56809c47_0_297"/>
          <p:cNvSpPr txBox="1"/>
          <p:nvPr/>
        </p:nvSpPr>
        <p:spPr>
          <a:xfrm>
            <a:off x="803600" y="6858000"/>
            <a:ext cx="64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solidFill>
                  <a:schemeClr val="lt1"/>
                </a:solidFill>
              </a:rPr>
              <a:t>Figure (right down): https://vocal.com/dereverberation/early-reflections/</a:t>
            </a:r>
            <a:endParaRPr>
              <a:solidFill>
                <a:schemeClr val="lt1"/>
              </a:solidFill>
            </a:endParaRPr>
          </a:p>
        </p:txBody>
      </p:sp>
      <p:pic>
        <p:nvPicPr>
          <p:cNvPr id="293" name="Google Shape;293;g24f56809c47_0_297"/>
          <p:cNvPicPr preferRelativeResize="0"/>
          <p:nvPr/>
        </p:nvPicPr>
        <p:blipFill>
          <a:blip r:embed="rId4">
            <a:alphaModFix/>
          </a:blip>
          <a:stretch>
            <a:fillRect/>
          </a:stretch>
        </p:blipFill>
        <p:spPr>
          <a:xfrm>
            <a:off x="1224000" y="4445788"/>
            <a:ext cx="3829050" cy="314325"/>
          </a:xfrm>
          <a:prstGeom prst="rect">
            <a:avLst/>
          </a:prstGeom>
          <a:noFill/>
          <a:ln>
            <a:noFill/>
          </a:ln>
        </p:spPr>
      </p:pic>
      <p:pic>
        <p:nvPicPr>
          <p:cNvPr id="294" name="Google Shape;294;g24f56809c47_0_297"/>
          <p:cNvPicPr preferRelativeResize="0"/>
          <p:nvPr/>
        </p:nvPicPr>
        <p:blipFill>
          <a:blip r:embed="rId5">
            <a:alphaModFix/>
          </a:blip>
          <a:stretch>
            <a:fillRect/>
          </a:stretch>
        </p:blipFill>
        <p:spPr>
          <a:xfrm>
            <a:off x="7070300" y="2638800"/>
            <a:ext cx="4792050" cy="3265379"/>
          </a:xfrm>
          <a:prstGeom prst="rect">
            <a:avLst/>
          </a:prstGeom>
          <a:noFill/>
          <a:ln>
            <a:noFill/>
          </a:ln>
        </p:spPr>
      </p:pic>
      <p:pic>
        <p:nvPicPr>
          <p:cNvPr id="295" name="Google Shape;295;g24f56809c47_0_297"/>
          <p:cNvPicPr preferRelativeResize="0"/>
          <p:nvPr/>
        </p:nvPicPr>
        <p:blipFill>
          <a:blip r:embed="rId6">
            <a:alphaModFix/>
          </a:blip>
          <a:stretch>
            <a:fillRect/>
          </a:stretch>
        </p:blipFill>
        <p:spPr>
          <a:xfrm>
            <a:off x="7195875" y="196438"/>
            <a:ext cx="4800600" cy="21050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g24f56809c47_1_339"/>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302" name="Google Shape;302;g24f56809c47_1_339"/>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Late reflections implementation</a:t>
            </a:r>
            <a:endParaRPr/>
          </a:p>
        </p:txBody>
      </p:sp>
      <p:sp>
        <p:nvSpPr>
          <p:cNvPr id="303" name="Google Shape;303;g24f56809c47_1_339"/>
          <p:cNvSpPr txBox="1"/>
          <p:nvPr>
            <p:ph idx="4294967295" type="body"/>
          </p:nvPr>
        </p:nvSpPr>
        <p:spPr>
          <a:xfrm>
            <a:off x="576000" y="1359025"/>
            <a:ext cx="7297800" cy="504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nl-BE"/>
              <a:t>Comb filter Equation</a:t>
            </a:r>
            <a:endParaRPr b="1"/>
          </a:p>
        </p:txBody>
      </p:sp>
      <p:sp>
        <p:nvSpPr>
          <p:cNvPr id="304" name="Google Shape;304;g24f56809c47_1_339"/>
          <p:cNvSpPr txBox="1"/>
          <p:nvPr/>
        </p:nvSpPr>
        <p:spPr>
          <a:xfrm>
            <a:off x="803600" y="6858000"/>
            <a:ext cx="64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solidFill>
                  <a:schemeClr val="lt1"/>
                </a:solidFill>
              </a:rPr>
              <a:t>Figure (right down): https://vocal.com/dereverberation/early-reflections/</a:t>
            </a:r>
            <a:endParaRPr>
              <a:solidFill>
                <a:schemeClr val="lt1"/>
              </a:solidFill>
            </a:endParaRPr>
          </a:p>
        </p:txBody>
      </p:sp>
      <p:pic>
        <p:nvPicPr>
          <p:cNvPr id="305" name="Google Shape;305;g24f56809c47_1_339"/>
          <p:cNvPicPr preferRelativeResize="0"/>
          <p:nvPr/>
        </p:nvPicPr>
        <p:blipFill>
          <a:blip r:embed="rId3">
            <a:alphaModFix/>
          </a:blip>
          <a:stretch>
            <a:fillRect/>
          </a:stretch>
        </p:blipFill>
        <p:spPr>
          <a:xfrm>
            <a:off x="0" y="2945850"/>
            <a:ext cx="4886325" cy="1257300"/>
          </a:xfrm>
          <a:prstGeom prst="rect">
            <a:avLst/>
          </a:prstGeom>
          <a:noFill/>
          <a:ln>
            <a:noFill/>
          </a:ln>
        </p:spPr>
      </p:pic>
      <p:pic>
        <p:nvPicPr>
          <p:cNvPr id="306" name="Google Shape;306;g24f56809c47_1_339"/>
          <p:cNvPicPr preferRelativeResize="0"/>
          <p:nvPr/>
        </p:nvPicPr>
        <p:blipFill>
          <a:blip r:embed="rId4">
            <a:alphaModFix/>
          </a:blip>
          <a:stretch>
            <a:fillRect/>
          </a:stretch>
        </p:blipFill>
        <p:spPr>
          <a:xfrm>
            <a:off x="5614725" y="2097250"/>
            <a:ext cx="6535920" cy="4112750"/>
          </a:xfrm>
          <a:prstGeom prst="rect">
            <a:avLst/>
          </a:prstGeom>
          <a:noFill/>
          <a:ln>
            <a:noFill/>
          </a:ln>
        </p:spPr>
      </p:pic>
      <p:sp>
        <p:nvSpPr>
          <p:cNvPr id="307" name="Google Shape;307;g24f56809c47_1_339"/>
          <p:cNvSpPr/>
          <p:nvPr/>
        </p:nvSpPr>
        <p:spPr>
          <a:xfrm>
            <a:off x="4508015" y="4305222"/>
            <a:ext cx="1106700" cy="59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24f56809c47_1_339"/>
          <p:cNvSpPr/>
          <p:nvPr/>
        </p:nvSpPr>
        <p:spPr>
          <a:xfrm>
            <a:off x="1741375" y="3105150"/>
            <a:ext cx="2535900" cy="714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g24f56809c47_1_339"/>
          <p:cNvSpPr/>
          <p:nvPr/>
        </p:nvSpPr>
        <p:spPr>
          <a:xfrm>
            <a:off x="6430075" y="4989150"/>
            <a:ext cx="4412400" cy="1152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g24f56809c47_1_339"/>
          <p:cNvSpPr/>
          <p:nvPr/>
        </p:nvSpPr>
        <p:spPr>
          <a:xfrm>
            <a:off x="965100" y="3105150"/>
            <a:ext cx="648000" cy="714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g24f56809c47_1_339"/>
          <p:cNvSpPr/>
          <p:nvPr/>
        </p:nvSpPr>
        <p:spPr>
          <a:xfrm>
            <a:off x="10194475" y="2331675"/>
            <a:ext cx="648000" cy="7143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24f56809c47_1_339"/>
          <p:cNvSpPr/>
          <p:nvPr/>
        </p:nvSpPr>
        <p:spPr>
          <a:xfrm>
            <a:off x="541225" y="3105150"/>
            <a:ext cx="357300" cy="6480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g24f56809c47_1_339"/>
          <p:cNvSpPr/>
          <p:nvPr/>
        </p:nvSpPr>
        <p:spPr>
          <a:xfrm>
            <a:off x="9208975" y="3903325"/>
            <a:ext cx="1106700" cy="6480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4f56809c47_1_339"/>
          <p:cNvSpPr/>
          <p:nvPr/>
        </p:nvSpPr>
        <p:spPr>
          <a:xfrm>
            <a:off x="2765325" y="3857625"/>
            <a:ext cx="476100" cy="4476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g24f56809c47_1_339"/>
          <p:cNvSpPr/>
          <p:nvPr/>
        </p:nvSpPr>
        <p:spPr>
          <a:xfrm>
            <a:off x="10842475" y="4103725"/>
            <a:ext cx="1185900" cy="4476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g24f56809c47_1_339"/>
          <p:cNvSpPr/>
          <p:nvPr/>
        </p:nvSpPr>
        <p:spPr>
          <a:xfrm>
            <a:off x="9208975" y="3045975"/>
            <a:ext cx="2535900" cy="6666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24f56809c47_1_339"/>
          <p:cNvSpPr txBox="1"/>
          <p:nvPr/>
        </p:nvSpPr>
        <p:spPr>
          <a:xfrm>
            <a:off x="7730563" y="3118738"/>
            <a:ext cx="147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Intermediate variables</a:t>
            </a:r>
            <a:endParaRPr/>
          </a:p>
        </p:txBody>
      </p:sp>
      <p:pic>
        <p:nvPicPr>
          <p:cNvPr id="318" name="Google Shape;318;g24f56809c47_1_339"/>
          <p:cNvPicPr preferRelativeResize="0"/>
          <p:nvPr/>
        </p:nvPicPr>
        <p:blipFill>
          <a:blip r:embed="rId5">
            <a:alphaModFix/>
          </a:blip>
          <a:stretch>
            <a:fillRect/>
          </a:stretch>
        </p:blipFill>
        <p:spPr>
          <a:xfrm>
            <a:off x="4044750" y="1454300"/>
            <a:ext cx="3829050" cy="31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g24f56809c47_0_1478"/>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nl-BE"/>
              <a:t>‹#›</a:t>
            </a:fld>
            <a:endParaRPr/>
          </a:p>
        </p:txBody>
      </p:sp>
      <p:sp>
        <p:nvSpPr>
          <p:cNvPr id="325" name="Google Shape;325;g24f56809c47_0_1478"/>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Late reflections</a:t>
            </a:r>
            <a:endParaRPr/>
          </a:p>
        </p:txBody>
      </p:sp>
      <p:sp>
        <p:nvSpPr>
          <p:cNvPr id="326" name="Google Shape;326;g24f56809c47_0_1478"/>
          <p:cNvSpPr txBox="1"/>
          <p:nvPr/>
        </p:nvSpPr>
        <p:spPr>
          <a:xfrm>
            <a:off x="803600" y="6210000"/>
            <a:ext cx="79701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300">
                <a:solidFill>
                  <a:schemeClr val="lt1"/>
                </a:solidFill>
              </a:rPr>
              <a:t>Figure (upper left) source: https://thewolfsound.com/allpass-filter/</a:t>
            </a:r>
            <a:br>
              <a:rPr lang="nl-BE" sz="1300">
                <a:solidFill>
                  <a:schemeClr val="lt1"/>
                </a:solidFill>
              </a:rPr>
            </a:br>
            <a:endParaRPr sz="1300">
              <a:solidFill>
                <a:schemeClr val="lt1"/>
              </a:solidFill>
            </a:endParaRPr>
          </a:p>
          <a:p>
            <a:pPr indent="0" lvl="0" marL="0" rtl="0" algn="l">
              <a:spcBef>
                <a:spcPts val="0"/>
              </a:spcBef>
              <a:spcAft>
                <a:spcPts val="0"/>
              </a:spcAft>
              <a:buNone/>
            </a:pPr>
            <a:r>
              <a:t/>
            </a:r>
            <a:endParaRPr sz="1300">
              <a:solidFill>
                <a:schemeClr val="lt1"/>
              </a:solidFill>
            </a:endParaRPr>
          </a:p>
        </p:txBody>
      </p:sp>
      <p:sp>
        <p:nvSpPr>
          <p:cNvPr id="327" name="Google Shape;327;g24f56809c47_0_1478"/>
          <p:cNvSpPr txBox="1"/>
          <p:nvPr>
            <p:ph idx="4294967295" type="body"/>
          </p:nvPr>
        </p:nvSpPr>
        <p:spPr>
          <a:xfrm>
            <a:off x="576000" y="1359025"/>
            <a:ext cx="7297800" cy="504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nl-BE"/>
              <a:t>1st order All pass filter</a:t>
            </a:r>
            <a:endParaRPr b="1"/>
          </a:p>
        </p:txBody>
      </p:sp>
      <p:pic>
        <p:nvPicPr>
          <p:cNvPr id="328" name="Google Shape;328;g24f56809c47_0_1478"/>
          <p:cNvPicPr preferRelativeResize="0"/>
          <p:nvPr/>
        </p:nvPicPr>
        <p:blipFill rotWithShape="1">
          <a:blip r:embed="rId3">
            <a:alphaModFix/>
          </a:blip>
          <a:srcRect b="5021" l="0" r="0" t="7043"/>
          <a:stretch/>
        </p:blipFill>
        <p:spPr>
          <a:xfrm>
            <a:off x="1075451" y="1783350"/>
            <a:ext cx="5946501" cy="2229000"/>
          </a:xfrm>
          <a:prstGeom prst="rect">
            <a:avLst/>
          </a:prstGeom>
          <a:noFill/>
          <a:ln>
            <a:noFill/>
          </a:ln>
        </p:spPr>
      </p:pic>
      <p:sp>
        <p:nvSpPr>
          <p:cNvPr id="329" name="Google Shape;329;g24f56809c47_0_1478"/>
          <p:cNvSpPr txBox="1"/>
          <p:nvPr/>
        </p:nvSpPr>
        <p:spPr>
          <a:xfrm>
            <a:off x="803600" y="6858000"/>
            <a:ext cx="64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solidFill>
                  <a:schemeClr val="lt1"/>
                </a:solidFill>
              </a:rPr>
              <a:t>Figure (right down): https://vocal.com/dereverberation/early-reflections/</a:t>
            </a:r>
            <a:endParaRPr>
              <a:solidFill>
                <a:schemeClr val="lt1"/>
              </a:solidFill>
            </a:endParaRPr>
          </a:p>
        </p:txBody>
      </p:sp>
      <p:pic>
        <p:nvPicPr>
          <p:cNvPr id="330" name="Google Shape;330;g24f56809c47_0_1478"/>
          <p:cNvPicPr preferRelativeResize="0"/>
          <p:nvPr/>
        </p:nvPicPr>
        <p:blipFill>
          <a:blip r:embed="rId4">
            <a:alphaModFix/>
          </a:blip>
          <a:stretch>
            <a:fillRect/>
          </a:stretch>
        </p:blipFill>
        <p:spPr>
          <a:xfrm>
            <a:off x="2769675" y="4122413"/>
            <a:ext cx="7980136" cy="1805850"/>
          </a:xfrm>
          <a:prstGeom prst="rect">
            <a:avLst/>
          </a:prstGeom>
          <a:noFill/>
          <a:ln>
            <a:noFill/>
          </a:ln>
        </p:spPr>
      </p:pic>
      <p:sp>
        <p:nvSpPr>
          <p:cNvPr id="331" name="Google Shape;331;g24f56809c47_0_1478"/>
          <p:cNvSpPr/>
          <p:nvPr/>
        </p:nvSpPr>
        <p:spPr>
          <a:xfrm rot="3900760">
            <a:off x="5984714" y="3365257"/>
            <a:ext cx="843004" cy="678586"/>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g24f56809c47_0_1478"/>
          <p:cNvSpPr txBox="1"/>
          <p:nvPr/>
        </p:nvSpPr>
        <p:spPr>
          <a:xfrm>
            <a:off x="6791950" y="3398925"/>
            <a:ext cx="16002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350">
                <a:solidFill>
                  <a:srgbClr val="343A40"/>
                </a:solidFill>
                <a:highlight>
                  <a:srgbClr val="FFFFFF"/>
                </a:highlight>
                <a:latin typeface="Verdana"/>
                <a:ea typeface="Verdana"/>
                <a:cs typeface="Verdana"/>
                <a:sym typeface="Verdana"/>
              </a:rPr>
              <a:t>equivalent</a:t>
            </a:r>
            <a:endParaRPr/>
          </a:p>
        </p:txBody>
      </p:sp>
      <p:grpSp>
        <p:nvGrpSpPr>
          <p:cNvPr id="333" name="Google Shape;333;g24f56809c47_0_1478"/>
          <p:cNvGrpSpPr/>
          <p:nvPr/>
        </p:nvGrpSpPr>
        <p:grpSpPr>
          <a:xfrm>
            <a:off x="3829637" y="2702587"/>
            <a:ext cx="438150" cy="390525"/>
            <a:chOff x="8858087" y="4577025"/>
            <a:chExt cx="438150" cy="390525"/>
          </a:xfrm>
        </p:grpSpPr>
        <p:pic>
          <p:nvPicPr>
            <p:cNvPr id="334" name="Google Shape;334;g24f56809c47_0_1478"/>
            <p:cNvPicPr preferRelativeResize="0"/>
            <p:nvPr/>
          </p:nvPicPr>
          <p:blipFill>
            <a:blip r:embed="rId5">
              <a:alphaModFix/>
            </a:blip>
            <a:stretch>
              <a:fillRect/>
            </a:stretch>
          </p:blipFill>
          <p:spPr>
            <a:xfrm>
              <a:off x="8858087" y="4577025"/>
              <a:ext cx="438150" cy="390525"/>
            </a:xfrm>
            <a:prstGeom prst="rect">
              <a:avLst/>
            </a:prstGeom>
            <a:noFill/>
            <a:ln>
              <a:noFill/>
            </a:ln>
          </p:spPr>
        </p:pic>
        <p:pic>
          <p:nvPicPr>
            <p:cNvPr id="335" name="Google Shape;335;g24f56809c47_0_1478"/>
            <p:cNvPicPr preferRelativeResize="0"/>
            <p:nvPr/>
          </p:nvPicPr>
          <p:blipFill>
            <a:blip r:embed="rId6">
              <a:alphaModFix/>
            </a:blip>
            <a:stretch>
              <a:fillRect/>
            </a:stretch>
          </p:blipFill>
          <p:spPr>
            <a:xfrm>
              <a:off x="8868466" y="4643112"/>
              <a:ext cx="417372" cy="258375"/>
            </a:xfrm>
            <a:prstGeom prst="rect">
              <a:avLst/>
            </a:prstGeom>
            <a:noFill/>
            <a:ln>
              <a:noFill/>
            </a:ln>
          </p:spPr>
        </p:pic>
      </p:grpSp>
      <p:pic>
        <p:nvPicPr>
          <p:cNvPr id="336" name="Google Shape;336;g24f56809c47_0_1478"/>
          <p:cNvPicPr preferRelativeResize="0"/>
          <p:nvPr/>
        </p:nvPicPr>
        <p:blipFill>
          <a:blip r:embed="rId7">
            <a:alphaModFix/>
          </a:blip>
          <a:stretch>
            <a:fillRect/>
          </a:stretch>
        </p:blipFill>
        <p:spPr>
          <a:xfrm>
            <a:off x="6891777" y="2324298"/>
            <a:ext cx="5240799" cy="3798700"/>
          </a:xfrm>
          <a:prstGeom prst="rect">
            <a:avLst/>
          </a:prstGeom>
          <a:noFill/>
          <a:ln>
            <a:noFill/>
          </a:ln>
        </p:spPr>
      </p:pic>
      <p:pic>
        <p:nvPicPr>
          <p:cNvPr id="337" name="Google Shape;337;g24f56809c47_0_1478"/>
          <p:cNvPicPr preferRelativeResize="0"/>
          <p:nvPr/>
        </p:nvPicPr>
        <p:blipFill>
          <a:blip r:embed="rId8">
            <a:alphaModFix/>
          </a:blip>
          <a:stretch>
            <a:fillRect/>
          </a:stretch>
        </p:blipFill>
        <p:spPr>
          <a:xfrm>
            <a:off x="6960928" y="281752"/>
            <a:ext cx="4346222" cy="1900050"/>
          </a:xfrm>
          <a:prstGeom prst="rect">
            <a:avLst/>
          </a:prstGeom>
          <a:noFill/>
          <a:ln>
            <a:noFill/>
          </a:ln>
        </p:spPr>
      </p:pic>
      <p:pic>
        <p:nvPicPr>
          <p:cNvPr id="338" name="Google Shape;338;g24f56809c47_0_1478"/>
          <p:cNvPicPr preferRelativeResize="0"/>
          <p:nvPr/>
        </p:nvPicPr>
        <p:blipFill>
          <a:blip r:embed="rId9">
            <a:alphaModFix/>
          </a:blip>
          <a:stretch>
            <a:fillRect/>
          </a:stretch>
        </p:blipFill>
        <p:spPr>
          <a:xfrm>
            <a:off x="198950" y="4066475"/>
            <a:ext cx="5391150" cy="31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3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336"/>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g24f56809c47_1_351"/>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345" name="Google Shape;345;g24f56809c47_1_351"/>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Late reflections implementation</a:t>
            </a:r>
            <a:endParaRPr/>
          </a:p>
        </p:txBody>
      </p:sp>
      <p:sp>
        <p:nvSpPr>
          <p:cNvPr id="346" name="Google Shape;346;g24f56809c47_1_351"/>
          <p:cNvSpPr txBox="1"/>
          <p:nvPr>
            <p:ph idx="4294967295" type="body"/>
          </p:nvPr>
        </p:nvSpPr>
        <p:spPr>
          <a:xfrm>
            <a:off x="576000" y="1359025"/>
            <a:ext cx="7297800" cy="5049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b="1" lang="nl-BE"/>
              <a:t>Allpass </a:t>
            </a:r>
            <a:r>
              <a:rPr b="1" lang="nl-BE"/>
              <a:t>filter Equation</a:t>
            </a:r>
            <a:endParaRPr b="1"/>
          </a:p>
        </p:txBody>
      </p:sp>
      <p:sp>
        <p:nvSpPr>
          <p:cNvPr id="347" name="Google Shape;347;g24f56809c47_1_351"/>
          <p:cNvSpPr txBox="1"/>
          <p:nvPr/>
        </p:nvSpPr>
        <p:spPr>
          <a:xfrm>
            <a:off x="803600" y="6858000"/>
            <a:ext cx="649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solidFill>
                  <a:schemeClr val="lt1"/>
                </a:solidFill>
              </a:rPr>
              <a:t>Figure (right down): https://vocal.com/dereverberation/early-reflections/</a:t>
            </a:r>
            <a:endParaRPr>
              <a:solidFill>
                <a:schemeClr val="lt1"/>
              </a:solidFill>
            </a:endParaRPr>
          </a:p>
        </p:txBody>
      </p:sp>
      <p:sp>
        <p:nvSpPr>
          <p:cNvPr id="348" name="Google Shape;348;g24f56809c47_1_351"/>
          <p:cNvSpPr txBox="1"/>
          <p:nvPr/>
        </p:nvSpPr>
        <p:spPr>
          <a:xfrm>
            <a:off x="458150" y="674375"/>
            <a:ext cx="5954100" cy="492600"/>
          </a:xfrm>
          <a:prstGeom prst="rect">
            <a:avLst/>
          </a:prstGeom>
          <a:noFill/>
          <a:ln>
            <a:noFill/>
          </a:ln>
        </p:spPr>
        <p:txBody>
          <a:bodyPr anchorCtr="0" anchor="t" bIns="91425" lIns="91425" spcFirstLastPara="1" rIns="91425" wrap="square" tIns="91425">
            <a:spAutoFit/>
          </a:bodyPr>
          <a:lstStyle/>
          <a:p>
            <a:pPr indent="0" lvl="0" marL="0" rtl="0" algn="l">
              <a:spcBef>
                <a:spcPts val="500"/>
              </a:spcBef>
              <a:spcAft>
                <a:spcPts val="0"/>
              </a:spcAft>
              <a:buNone/>
            </a:pPr>
            <a:r>
              <a:t/>
            </a:r>
            <a:endParaRPr sz="2000">
              <a:solidFill>
                <a:srgbClr val="2F4D5D"/>
              </a:solidFill>
            </a:endParaRPr>
          </a:p>
        </p:txBody>
      </p:sp>
      <p:pic>
        <p:nvPicPr>
          <p:cNvPr id="349" name="Google Shape;349;g24f56809c47_1_351"/>
          <p:cNvPicPr preferRelativeResize="0"/>
          <p:nvPr/>
        </p:nvPicPr>
        <p:blipFill>
          <a:blip r:embed="rId3">
            <a:alphaModFix/>
          </a:blip>
          <a:stretch>
            <a:fillRect/>
          </a:stretch>
        </p:blipFill>
        <p:spPr>
          <a:xfrm>
            <a:off x="173825" y="1801700"/>
            <a:ext cx="5367951" cy="1214725"/>
          </a:xfrm>
          <a:prstGeom prst="rect">
            <a:avLst/>
          </a:prstGeom>
          <a:noFill/>
          <a:ln>
            <a:noFill/>
          </a:ln>
        </p:spPr>
      </p:pic>
      <p:sp>
        <p:nvSpPr>
          <p:cNvPr id="350" name="Google Shape;350;g24f56809c47_1_351"/>
          <p:cNvSpPr/>
          <p:nvPr/>
        </p:nvSpPr>
        <p:spPr>
          <a:xfrm rot="5400000">
            <a:off x="2638900" y="3174625"/>
            <a:ext cx="1242900" cy="1588500"/>
          </a:xfrm>
          <a:prstGeom prst="bentUpArrow">
            <a:avLst>
              <a:gd fmla="val 25000" name="adj1"/>
              <a:gd fmla="val 24367"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1" name="Google Shape;351;g24f56809c47_1_351"/>
          <p:cNvPicPr preferRelativeResize="0"/>
          <p:nvPr/>
        </p:nvPicPr>
        <p:blipFill>
          <a:blip r:embed="rId4">
            <a:alphaModFix/>
          </a:blip>
          <a:stretch>
            <a:fillRect/>
          </a:stretch>
        </p:blipFill>
        <p:spPr>
          <a:xfrm>
            <a:off x="4879621" y="3016425"/>
            <a:ext cx="7312380" cy="3193575"/>
          </a:xfrm>
          <a:prstGeom prst="rect">
            <a:avLst/>
          </a:prstGeom>
          <a:noFill/>
          <a:ln>
            <a:noFill/>
          </a:ln>
        </p:spPr>
      </p:pic>
      <p:sp>
        <p:nvSpPr>
          <p:cNvPr id="352" name="Google Shape;352;g24f56809c47_1_351"/>
          <p:cNvSpPr/>
          <p:nvPr/>
        </p:nvSpPr>
        <p:spPr>
          <a:xfrm>
            <a:off x="3876350" y="1863925"/>
            <a:ext cx="1121700" cy="714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g24f56809c47_1_351"/>
          <p:cNvSpPr/>
          <p:nvPr/>
        </p:nvSpPr>
        <p:spPr>
          <a:xfrm>
            <a:off x="5287075" y="3016425"/>
            <a:ext cx="2533500" cy="84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24f56809c47_1_351"/>
          <p:cNvSpPr/>
          <p:nvPr/>
        </p:nvSpPr>
        <p:spPr>
          <a:xfrm>
            <a:off x="906925" y="1830600"/>
            <a:ext cx="1121700" cy="714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g24f56809c47_1_351"/>
          <p:cNvSpPr/>
          <p:nvPr/>
        </p:nvSpPr>
        <p:spPr>
          <a:xfrm>
            <a:off x="8832750" y="4940475"/>
            <a:ext cx="2533500" cy="84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g24f56809c47_1_351"/>
          <p:cNvSpPr/>
          <p:nvPr/>
        </p:nvSpPr>
        <p:spPr>
          <a:xfrm>
            <a:off x="906925" y="2578225"/>
            <a:ext cx="598500" cy="471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g24f56809c47_1_351"/>
          <p:cNvSpPr/>
          <p:nvPr/>
        </p:nvSpPr>
        <p:spPr>
          <a:xfrm>
            <a:off x="3216750" y="2021400"/>
            <a:ext cx="598500" cy="471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g24f56809c47_1_351"/>
          <p:cNvSpPr/>
          <p:nvPr/>
        </p:nvSpPr>
        <p:spPr>
          <a:xfrm>
            <a:off x="5745625" y="3872724"/>
            <a:ext cx="974700" cy="471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24f56809c47_1_351"/>
          <p:cNvSpPr/>
          <p:nvPr/>
        </p:nvSpPr>
        <p:spPr>
          <a:xfrm>
            <a:off x="11366250" y="4889525"/>
            <a:ext cx="825900" cy="471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24f56809c47_1_351"/>
          <p:cNvSpPr/>
          <p:nvPr/>
        </p:nvSpPr>
        <p:spPr>
          <a:xfrm>
            <a:off x="2080875" y="2493000"/>
            <a:ext cx="1226100" cy="556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24f56809c47_1_351"/>
          <p:cNvSpPr/>
          <p:nvPr/>
        </p:nvSpPr>
        <p:spPr>
          <a:xfrm>
            <a:off x="7719675" y="4120800"/>
            <a:ext cx="1226100" cy="5568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g24f56809c47_1_351"/>
          <p:cNvSpPr/>
          <p:nvPr/>
        </p:nvSpPr>
        <p:spPr>
          <a:xfrm>
            <a:off x="6783850" y="4206000"/>
            <a:ext cx="686700" cy="714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24f56809c47_1_351"/>
          <p:cNvSpPr/>
          <p:nvPr/>
        </p:nvSpPr>
        <p:spPr>
          <a:xfrm>
            <a:off x="9756150" y="3963300"/>
            <a:ext cx="686700" cy="7143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 name="Google Shape;364;g24f56809c47_1_351"/>
          <p:cNvPicPr preferRelativeResize="0"/>
          <p:nvPr/>
        </p:nvPicPr>
        <p:blipFill>
          <a:blip r:embed="rId5">
            <a:alphaModFix/>
          </a:blip>
          <a:stretch>
            <a:fillRect/>
          </a:stretch>
        </p:blipFill>
        <p:spPr>
          <a:xfrm>
            <a:off x="4263338" y="1423200"/>
            <a:ext cx="5391150" cy="3143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g24f56809c47_0_0"/>
          <p:cNvSpPr txBox="1"/>
          <p:nvPr>
            <p:ph type="title"/>
          </p:nvPr>
        </p:nvSpPr>
        <p:spPr>
          <a:xfrm>
            <a:off x="574801" y="710110"/>
            <a:ext cx="7285200" cy="648000"/>
          </a:xfrm>
          <a:prstGeom prst="rect">
            <a:avLst/>
          </a:prstGeom>
          <a:noFill/>
          <a:ln>
            <a:noFill/>
          </a:ln>
        </p:spPr>
        <p:txBody>
          <a:bodyPr anchorCtr="0" anchor="b" bIns="0" lIns="0" spcFirstLastPara="1" rIns="0" wrap="square" tIns="0">
            <a:normAutofit/>
          </a:bodyPr>
          <a:lstStyle/>
          <a:p>
            <a:pPr indent="0" lvl="0" marL="0" rtl="0" algn="l">
              <a:lnSpc>
                <a:spcPct val="100000"/>
              </a:lnSpc>
              <a:spcBef>
                <a:spcPts val="0"/>
              </a:spcBef>
              <a:spcAft>
                <a:spcPts val="0"/>
              </a:spcAft>
              <a:buClr>
                <a:schemeClr val="dk2"/>
              </a:buClr>
              <a:buSzPts val="4000"/>
              <a:buFont typeface="Arial"/>
              <a:buNone/>
            </a:pPr>
            <a:r>
              <a:rPr lang="nl-BE"/>
              <a:t>Structure of the presentation</a:t>
            </a:r>
            <a:endParaRPr/>
          </a:p>
        </p:txBody>
      </p:sp>
      <p:sp>
        <p:nvSpPr>
          <p:cNvPr id="82" name="Google Shape;82;g24f56809c47_0_0"/>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83" name="Google Shape;83;g24f56809c47_0_0"/>
          <p:cNvSpPr txBox="1"/>
          <p:nvPr/>
        </p:nvSpPr>
        <p:spPr>
          <a:xfrm>
            <a:off x="1025225" y="1521900"/>
            <a:ext cx="7934100" cy="4479000"/>
          </a:xfrm>
          <a:prstGeom prst="rect">
            <a:avLst/>
          </a:prstGeom>
          <a:noFill/>
          <a:ln>
            <a:noFill/>
          </a:ln>
        </p:spPr>
        <p:txBody>
          <a:bodyPr anchorCtr="0" anchor="t" bIns="45700" lIns="91425" spcFirstLastPara="1" rIns="91425" wrap="square" tIns="45700">
            <a:spAutoFit/>
          </a:bodyPr>
          <a:lstStyle/>
          <a:p>
            <a:pPr indent="-450850" lvl="0" marL="457200" marR="0" rtl="0" algn="l">
              <a:lnSpc>
                <a:spcPct val="100000"/>
              </a:lnSpc>
              <a:spcBef>
                <a:spcPts val="0"/>
              </a:spcBef>
              <a:spcAft>
                <a:spcPts val="0"/>
              </a:spcAft>
              <a:buClr>
                <a:srgbClr val="000000"/>
              </a:buClr>
              <a:buSzPts val="1900"/>
              <a:buFont typeface="Arial"/>
              <a:buAutoNum type="arabicPeriod"/>
            </a:pPr>
            <a:r>
              <a:rPr b="1" lang="nl-BE" sz="1900"/>
              <a:t>Introduction</a:t>
            </a:r>
            <a:endParaRPr b="1" sz="1900"/>
          </a:p>
          <a:p>
            <a:pPr indent="-349250" lvl="1" marL="914400" marR="0" rtl="0" algn="l">
              <a:lnSpc>
                <a:spcPct val="100000"/>
              </a:lnSpc>
              <a:spcBef>
                <a:spcPts val="0"/>
              </a:spcBef>
              <a:spcAft>
                <a:spcPts val="0"/>
              </a:spcAft>
              <a:buClr>
                <a:srgbClr val="000000"/>
              </a:buClr>
              <a:buSzPts val="1900"/>
              <a:buFont typeface="Arial"/>
              <a:buChar char="•"/>
            </a:pPr>
            <a:r>
              <a:rPr lang="nl-BE" sz="1900"/>
              <a:t>Problem statement</a:t>
            </a:r>
            <a:endParaRPr sz="1900"/>
          </a:p>
          <a:p>
            <a:pPr indent="-349250" lvl="1" marL="914400" marR="0" rtl="0" algn="l">
              <a:lnSpc>
                <a:spcPct val="100000"/>
              </a:lnSpc>
              <a:spcBef>
                <a:spcPts val="0"/>
              </a:spcBef>
              <a:spcAft>
                <a:spcPts val="0"/>
              </a:spcAft>
              <a:buClr>
                <a:srgbClr val="000000"/>
              </a:buClr>
              <a:buSzPts val="1900"/>
              <a:buFont typeface="Arial"/>
              <a:buChar char="•"/>
            </a:pPr>
            <a:r>
              <a:rPr lang="nl-BE" sz="1900"/>
              <a:t>Challenges</a:t>
            </a:r>
            <a:endParaRPr sz="1900"/>
          </a:p>
          <a:p>
            <a:pPr indent="-349250" lvl="1" marL="914400" marR="0" rtl="0" algn="l">
              <a:lnSpc>
                <a:spcPct val="100000"/>
              </a:lnSpc>
              <a:spcBef>
                <a:spcPts val="0"/>
              </a:spcBef>
              <a:spcAft>
                <a:spcPts val="0"/>
              </a:spcAft>
              <a:buClr>
                <a:srgbClr val="000000"/>
              </a:buClr>
              <a:buSzPts val="1900"/>
              <a:buFont typeface="Arial"/>
              <a:buChar char="•"/>
            </a:pPr>
            <a:r>
              <a:rPr lang="nl-BE" sz="1900"/>
              <a:t>Methods</a:t>
            </a:r>
            <a:endParaRPr b="0" i="0" sz="1900" u="none" cap="none" strike="noStrike">
              <a:solidFill>
                <a:srgbClr val="000000"/>
              </a:solidFill>
              <a:latin typeface="Arial"/>
              <a:ea typeface="Arial"/>
              <a:cs typeface="Arial"/>
              <a:sym typeface="Arial"/>
            </a:endParaRPr>
          </a:p>
          <a:p>
            <a:pPr indent="-349250" lvl="0" marL="457200" rtl="0" algn="l">
              <a:spcBef>
                <a:spcPts val="0"/>
              </a:spcBef>
              <a:spcAft>
                <a:spcPts val="0"/>
              </a:spcAft>
              <a:buSzPts val="1900"/>
              <a:buAutoNum type="arabicPeriod"/>
            </a:pPr>
            <a:r>
              <a:rPr b="1" lang="nl-BE" sz="1900"/>
              <a:t>Implementation of Audio Data Pipeline</a:t>
            </a:r>
            <a:endParaRPr b="1" sz="1900"/>
          </a:p>
          <a:p>
            <a:pPr indent="-349250" lvl="1" marL="914400" rtl="0" algn="l">
              <a:spcBef>
                <a:spcPts val="0"/>
              </a:spcBef>
              <a:spcAft>
                <a:spcPts val="0"/>
              </a:spcAft>
              <a:buSzPts val="1900"/>
              <a:buChar char="•"/>
            </a:pPr>
            <a:r>
              <a:rPr lang="nl-BE" sz="1900"/>
              <a:t>Overview</a:t>
            </a:r>
            <a:endParaRPr sz="1900"/>
          </a:p>
          <a:p>
            <a:pPr indent="-349250" lvl="1" marL="914400" rtl="0" algn="l">
              <a:spcBef>
                <a:spcPts val="0"/>
              </a:spcBef>
              <a:spcAft>
                <a:spcPts val="0"/>
              </a:spcAft>
              <a:buSzPts val="1900"/>
              <a:buChar char="•"/>
            </a:pPr>
            <a:r>
              <a:rPr lang="nl-BE" sz="1900"/>
              <a:t>FSM</a:t>
            </a:r>
            <a:endParaRPr b="1" sz="1900"/>
          </a:p>
          <a:p>
            <a:pPr indent="-349250" lvl="0" marL="457200" rtl="0" algn="l">
              <a:spcBef>
                <a:spcPts val="0"/>
              </a:spcBef>
              <a:spcAft>
                <a:spcPts val="0"/>
              </a:spcAft>
              <a:buSzPts val="1900"/>
              <a:buAutoNum type="arabicPeriod"/>
            </a:pPr>
            <a:r>
              <a:rPr b="1" lang="nl-BE" sz="1900"/>
              <a:t>Implementation of algorithms</a:t>
            </a:r>
            <a:endParaRPr sz="1900"/>
          </a:p>
          <a:p>
            <a:pPr indent="-349250" lvl="1" marL="914400" rtl="0" algn="l">
              <a:spcBef>
                <a:spcPts val="0"/>
              </a:spcBef>
              <a:spcAft>
                <a:spcPts val="0"/>
              </a:spcAft>
              <a:buSzPts val="1900"/>
              <a:buChar char="•"/>
            </a:pPr>
            <a:r>
              <a:rPr lang="nl-BE" sz="1900"/>
              <a:t>Reverberation</a:t>
            </a:r>
            <a:endParaRPr sz="1900"/>
          </a:p>
          <a:p>
            <a:pPr indent="-349250" lvl="1" marL="914400" rtl="0" algn="l">
              <a:spcBef>
                <a:spcPts val="0"/>
              </a:spcBef>
              <a:spcAft>
                <a:spcPts val="0"/>
              </a:spcAft>
              <a:buSzPts val="1900"/>
              <a:buChar char="•"/>
            </a:pPr>
            <a:r>
              <a:rPr lang="nl-BE" sz="1900"/>
              <a:t>ANF-LMS</a:t>
            </a:r>
            <a:endParaRPr sz="1900"/>
          </a:p>
          <a:p>
            <a:pPr indent="-349250" lvl="1" marL="914400" rtl="0" algn="l">
              <a:spcBef>
                <a:spcPts val="0"/>
              </a:spcBef>
              <a:spcAft>
                <a:spcPts val="0"/>
              </a:spcAft>
              <a:buSzPts val="1900"/>
              <a:buChar char="•"/>
            </a:pPr>
            <a:r>
              <a:rPr lang="nl-BE" sz="1900"/>
              <a:t>Hardware</a:t>
            </a:r>
            <a:endParaRPr sz="1900"/>
          </a:p>
          <a:p>
            <a:pPr indent="-450850" lvl="0" marL="457200" marR="0" rtl="0" algn="l">
              <a:lnSpc>
                <a:spcPct val="100000"/>
              </a:lnSpc>
              <a:spcBef>
                <a:spcPts val="0"/>
              </a:spcBef>
              <a:spcAft>
                <a:spcPts val="0"/>
              </a:spcAft>
              <a:buClr>
                <a:srgbClr val="000000"/>
              </a:buClr>
              <a:buSzPts val="1900"/>
              <a:buFont typeface="Arial"/>
              <a:buAutoNum type="arabicPeriod"/>
            </a:pPr>
            <a:r>
              <a:rPr b="1" lang="nl-BE" sz="1900"/>
              <a:t>Results/Discussion</a:t>
            </a:r>
            <a:endParaRPr b="1" sz="1900"/>
          </a:p>
          <a:p>
            <a:pPr indent="-450850" lvl="0" marL="457200" marR="0" rtl="0" algn="l">
              <a:lnSpc>
                <a:spcPct val="100000"/>
              </a:lnSpc>
              <a:spcBef>
                <a:spcPts val="0"/>
              </a:spcBef>
              <a:spcAft>
                <a:spcPts val="0"/>
              </a:spcAft>
              <a:buSzPts val="1900"/>
              <a:buAutoNum type="arabicPeriod"/>
            </a:pPr>
            <a:r>
              <a:rPr b="1" lang="nl-BE" sz="1900"/>
              <a:t>Conclusion</a:t>
            </a:r>
            <a:endParaRPr b="1" sz="1900"/>
          </a:p>
          <a:p>
            <a:pPr indent="-450850" lvl="0" marL="457200" marR="0" rtl="0" algn="l">
              <a:lnSpc>
                <a:spcPct val="100000"/>
              </a:lnSpc>
              <a:spcBef>
                <a:spcPts val="0"/>
              </a:spcBef>
              <a:spcAft>
                <a:spcPts val="0"/>
              </a:spcAft>
              <a:buClr>
                <a:srgbClr val="000000"/>
              </a:buClr>
              <a:buSzPts val="1900"/>
              <a:buFont typeface="Arial"/>
              <a:buAutoNum type="arabicPeriod"/>
            </a:pPr>
            <a:r>
              <a:rPr b="1" lang="nl-BE" sz="1900"/>
              <a:t>Demo</a:t>
            </a:r>
            <a:endParaRPr b="1" sz="1900"/>
          </a:p>
          <a:p>
            <a:pPr indent="-450850" lvl="0" marL="457200" marR="0" rtl="0" algn="l">
              <a:lnSpc>
                <a:spcPct val="100000"/>
              </a:lnSpc>
              <a:spcBef>
                <a:spcPts val="0"/>
              </a:spcBef>
              <a:spcAft>
                <a:spcPts val="0"/>
              </a:spcAft>
              <a:buSzPts val="1900"/>
              <a:buAutoNum type="arabicPeriod"/>
            </a:pPr>
            <a:r>
              <a:rPr b="1" lang="nl-BE" sz="1900"/>
              <a:t>Questions and Answers</a:t>
            </a:r>
            <a:endParaRPr b="1"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g24f56809c47_1_86"/>
          <p:cNvPicPr preferRelativeResize="0"/>
          <p:nvPr/>
        </p:nvPicPr>
        <p:blipFill>
          <a:blip r:embed="rId3">
            <a:alphaModFix/>
          </a:blip>
          <a:stretch>
            <a:fillRect/>
          </a:stretch>
        </p:blipFill>
        <p:spPr>
          <a:xfrm>
            <a:off x="486626" y="903900"/>
            <a:ext cx="8331975" cy="5368751"/>
          </a:xfrm>
          <a:prstGeom prst="rect">
            <a:avLst/>
          </a:prstGeom>
          <a:noFill/>
          <a:ln>
            <a:noFill/>
          </a:ln>
        </p:spPr>
      </p:pic>
      <p:sp>
        <p:nvSpPr>
          <p:cNvPr id="370" name="Google Shape;370;g24f56809c47_1_86"/>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Reverberation (Reverb) Implementation</a:t>
            </a:r>
            <a:endParaRPr/>
          </a:p>
        </p:txBody>
      </p:sp>
      <p:sp>
        <p:nvSpPr>
          <p:cNvPr id="371" name="Google Shape;371;g24f56809c47_1_86"/>
          <p:cNvSpPr txBox="1"/>
          <p:nvPr>
            <p:ph idx="12" type="sldNum"/>
          </p:nvPr>
        </p:nvSpPr>
        <p:spPr>
          <a:xfrm>
            <a:off x="13037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372" name="Google Shape;372;g24f56809c47_1_86"/>
          <p:cNvSpPr txBox="1"/>
          <p:nvPr/>
        </p:nvSpPr>
        <p:spPr>
          <a:xfrm>
            <a:off x="9180175" y="3909675"/>
            <a:ext cx="1998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500">
                <a:solidFill>
                  <a:schemeClr val="dk1"/>
                </a:solidFill>
              </a:rPr>
              <a:t>data frame out</a:t>
            </a:r>
            <a:endParaRPr sz="1500">
              <a:solidFill>
                <a:schemeClr val="dk1"/>
              </a:solidFill>
            </a:endParaRPr>
          </a:p>
        </p:txBody>
      </p:sp>
      <p:sp>
        <p:nvSpPr>
          <p:cNvPr id="373" name="Google Shape;373;g24f56809c47_1_86"/>
          <p:cNvSpPr/>
          <p:nvPr/>
        </p:nvSpPr>
        <p:spPr>
          <a:xfrm>
            <a:off x="3193125" y="1033550"/>
            <a:ext cx="1037400" cy="64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Comb 1</a:t>
            </a:r>
            <a:endParaRPr/>
          </a:p>
        </p:txBody>
      </p:sp>
      <p:sp>
        <p:nvSpPr>
          <p:cNvPr id="374" name="Google Shape;374;g24f56809c47_1_86"/>
          <p:cNvSpPr/>
          <p:nvPr/>
        </p:nvSpPr>
        <p:spPr>
          <a:xfrm>
            <a:off x="3193125" y="2011125"/>
            <a:ext cx="1037400" cy="64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Comb 2</a:t>
            </a:r>
            <a:endParaRPr/>
          </a:p>
        </p:txBody>
      </p:sp>
      <p:sp>
        <p:nvSpPr>
          <p:cNvPr id="375" name="Google Shape;375;g24f56809c47_1_86"/>
          <p:cNvSpPr/>
          <p:nvPr/>
        </p:nvSpPr>
        <p:spPr>
          <a:xfrm>
            <a:off x="3193125" y="3044175"/>
            <a:ext cx="1037400" cy="64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Comb 3</a:t>
            </a:r>
            <a:endParaRPr/>
          </a:p>
        </p:txBody>
      </p:sp>
      <p:sp>
        <p:nvSpPr>
          <p:cNvPr id="376" name="Google Shape;376;g24f56809c47_1_86"/>
          <p:cNvSpPr/>
          <p:nvPr/>
        </p:nvSpPr>
        <p:spPr>
          <a:xfrm>
            <a:off x="3164625" y="5278275"/>
            <a:ext cx="1094400" cy="7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Comb 4</a:t>
            </a:r>
            <a:endParaRPr/>
          </a:p>
        </p:txBody>
      </p:sp>
      <p:sp>
        <p:nvSpPr>
          <p:cNvPr id="377" name="Google Shape;377;g24f56809c47_1_86"/>
          <p:cNvSpPr/>
          <p:nvPr/>
        </p:nvSpPr>
        <p:spPr>
          <a:xfrm>
            <a:off x="6103250" y="4176650"/>
            <a:ext cx="871800" cy="615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All</a:t>
            </a:r>
            <a:r>
              <a:rPr lang="nl-BE"/>
              <a:t> Pass</a:t>
            </a:r>
            <a:endParaRPr/>
          </a:p>
        </p:txBody>
      </p:sp>
      <p:sp>
        <p:nvSpPr>
          <p:cNvPr id="378" name="Google Shape;378;g24f56809c47_1_86"/>
          <p:cNvSpPr/>
          <p:nvPr/>
        </p:nvSpPr>
        <p:spPr>
          <a:xfrm>
            <a:off x="1303688" y="5307375"/>
            <a:ext cx="1434300" cy="724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Early Reflection</a:t>
            </a:r>
            <a:endParaRPr/>
          </a:p>
        </p:txBody>
      </p:sp>
      <p:sp>
        <p:nvSpPr>
          <p:cNvPr id="379" name="Google Shape;379;g24f56809c47_1_86"/>
          <p:cNvSpPr/>
          <p:nvPr/>
        </p:nvSpPr>
        <p:spPr>
          <a:xfrm>
            <a:off x="4814875" y="3044175"/>
            <a:ext cx="1037400" cy="990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sz="4300"/>
              <a:t>+</a:t>
            </a:r>
            <a:endParaRPr sz="4300"/>
          </a:p>
        </p:txBody>
      </p:sp>
      <p:sp>
        <p:nvSpPr>
          <p:cNvPr id="380" name="Google Shape;380;g24f56809c47_1_86"/>
          <p:cNvSpPr/>
          <p:nvPr/>
        </p:nvSpPr>
        <p:spPr>
          <a:xfrm>
            <a:off x="7324625" y="3692175"/>
            <a:ext cx="871800" cy="8505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sz="4300"/>
              <a:t>+</a:t>
            </a:r>
            <a:endParaRPr sz="4300"/>
          </a:p>
        </p:txBody>
      </p:sp>
      <p:sp>
        <p:nvSpPr>
          <p:cNvPr id="381" name="Google Shape;381;g24f56809c47_1_86"/>
          <p:cNvSpPr txBox="1"/>
          <p:nvPr/>
        </p:nvSpPr>
        <p:spPr>
          <a:xfrm>
            <a:off x="0" y="4792250"/>
            <a:ext cx="1998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sz="1500">
                <a:solidFill>
                  <a:schemeClr val="dk1"/>
                </a:solidFill>
              </a:rPr>
              <a:t>data frame in</a:t>
            </a:r>
            <a:endParaRPr sz="1500">
              <a:solidFill>
                <a:schemeClr val="dk1"/>
              </a:solidFill>
            </a:endParaRPr>
          </a:p>
        </p:txBody>
      </p:sp>
      <p:sp>
        <p:nvSpPr>
          <p:cNvPr id="382" name="Google Shape;382;g24f56809c47_1_86"/>
          <p:cNvSpPr/>
          <p:nvPr/>
        </p:nvSpPr>
        <p:spPr>
          <a:xfrm>
            <a:off x="7219772" y="2098175"/>
            <a:ext cx="1081500" cy="648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a:t>PS</a:t>
            </a:r>
            <a:endParaRPr/>
          </a:p>
        </p:txBody>
      </p:sp>
      <p:cxnSp>
        <p:nvCxnSpPr>
          <p:cNvPr id="383" name="Google Shape;383;g24f56809c47_1_86"/>
          <p:cNvCxnSpPr>
            <a:stCxn id="382" idx="2"/>
            <a:endCxn id="380" idx="0"/>
          </p:cNvCxnSpPr>
          <p:nvPr/>
        </p:nvCxnSpPr>
        <p:spPr>
          <a:xfrm>
            <a:off x="7760522" y="2746175"/>
            <a:ext cx="0" cy="945900"/>
          </a:xfrm>
          <a:prstGeom prst="straightConnector1">
            <a:avLst/>
          </a:prstGeom>
          <a:noFill/>
          <a:ln cap="flat" cmpd="sng" w="28575">
            <a:solidFill>
              <a:srgbClr val="0000FF"/>
            </a:solidFill>
            <a:prstDash val="solid"/>
            <a:round/>
            <a:headEnd len="med" w="med" type="none"/>
            <a:tailEnd len="med" w="med" type="stealth"/>
          </a:ln>
        </p:spPr>
      </p:cxnSp>
      <p:sp>
        <p:nvSpPr>
          <p:cNvPr id="384" name="Google Shape;384;g24f56809c47_1_86"/>
          <p:cNvSpPr txBox="1"/>
          <p:nvPr/>
        </p:nvSpPr>
        <p:spPr>
          <a:xfrm>
            <a:off x="7939100" y="2942550"/>
            <a:ext cx="93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Wet/Dry factor</a:t>
            </a:r>
            <a:endParaRPr/>
          </a:p>
        </p:txBody>
      </p:sp>
      <p:pic>
        <p:nvPicPr>
          <p:cNvPr id="385" name="Google Shape;385;g24f56809c47_1_86"/>
          <p:cNvPicPr preferRelativeResize="0"/>
          <p:nvPr/>
        </p:nvPicPr>
        <p:blipFill>
          <a:blip r:embed="rId4">
            <a:alphaModFix/>
          </a:blip>
          <a:stretch>
            <a:fillRect/>
          </a:stretch>
        </p:blipFill>
        <p:spPr>
          <a:xfrm>
            <a:off x="6417325" y="1377327"/>
            <a:ext cx="4993200" cy="553673"/>
          </a:xfrm>
          <a:prstGeom prst="rect">
            <a:avLst/>
          </a:prstGeom>
          <a:noFill/>
          <a:ln>
            <a:noFill/>
          </a:ln>
        </p:spPr>
      </p:pic>
      <p:cxnSp>
        <p:nvCxnSpPr>
          <p:cNvPr id="386" name="Google Shape;386;g24f56809c47_1_86"/>
          <p:cNvCxnSpPr/>
          <p:nvPr/>
        </p:nvCxnSpPr>
        <p:spPr>
          <a:xfrm rot="10800000">
            <a:off x="419588" y="5658375"/>
            <a:ext cx="884100" cy="11400"/>
          </a:xfrm>
          <a:prstGeom prst="straightConnector1">
            <a:avLst/>
          </a:prstGeom>
          <a:noFill/>
          <a:ln cap="flat" cmpd="sng" w="28575">
            <a:solidFill>
              <a:srgbClr val="FF0000"/>
            </a:solidFill>
            <a:prstDash val="solid"/>
            <a:round/>
            <a:headEnd len="med" w="med" type="triangle"/>
            <a:tailEnd len="med" w="med" type="none"/>
          </a:ln>
        </p:spPr>
      </p:cxnSp>
      <p:cxnSp>
        <p:nvCxnSpPr>
          <p:cNvPr id="387" name="Google Shape;387;g24f56809c47_1_86"/>
          <p:cNvCxnSpPr>
            <a:stCxn id="376" idx="1"/>
            <a:endCxn id="378" idx="3"/>
          </p:cNvCxnSpPr>
          <p:nvPr/>
        </p:nvCxnSpPr>
        <p:spPr>
          <a:xfrm rot="10800000">
            <a:off x="2738025" y="5669775"/>
            <a:ext cx="426600" cy="0"/>
          </a:xfrm>
          <a:prstGeom prst="straightConnector1">
            <a:avLst/>
          </a:prstGeom>
          <a:noFill/>
          <a:ln cap="flat" cmpd="sng" w="28575">
            <a:solidFill>
              <a:srgbClr val="FF0000"/>
            </a:solidFill>
            <a:prstDash val="solid"/>
            <a:round/>
            <a:headEnd len="med" w="med" type="triangle"/>
            <a:tailEnd len="med" w="med" type="none"/>
          </a:ln>
        </p:spPr>
      </p:cxnSp>
      <p:cxnSp>
        <p:nvCxnSpPr>
          <p:cNvPr id="388" name="Google Shape;388;g24f56809c47_1_86"/>
          <p:cNvCxnSpPr>
            <a:endCxn id="375" idx="1"/>
          </p:cNvCxnSpPr>
          <p:nvPr/>
        </p:nvCxnSpPr>
        <p:spPr>
          <a:xfrm rot="-5400000">
            <a:off x="1893675" y="4373025"/>
            <a:ext cx="2304300" cy="294600"/>
          </a:xfrm>
          <a:prstGeom prst="bentConnector2">
            <a:avLst/>
          </a:prstGeom>
          <a:noFill/>
          <a:ln cap="flat" cmpd="sng" w="28575">
            <a:solidFill>
              <a:srgbClr val="FF0000"/>
            </a:solidFill>
            <a:prstDash val="solid"/>
            <a:round/>
            <a:headEnd len="med" w="med" type="none"/>
            <a:tailEnd len="med" w="med" type="triangle"/>
          </a:ln>
        </p:spPr>
      </p:cxnSp>
      <p:cxnSp>
        <p:nvCxnSpPr>
          <p:cNvPr id="389" name="Google Shape;389;g24f56809c47_1_86"/>
          <p:cNvCxnSpPr>
            <a:endCxn id="374" idx="1"/>
          </p:cNvCxnSpPr>
          <p:nvPr/>
        </p:nvCxnSpPr>
        <p:spPr>
          <a:xfrm rot="-5400000">
            <a:off x="2165325" y="3068325"/>
            <a:ext cx="1761000" cy="294600"/>
          </a:xfrm>
          <a:prstGeom prst="bentConnector2">
            <a:avLst/>
          </a:prstGeom>
          <a:noFill/>
          <a:ln cap="flat" cmpd="sng" w="28575">
            <a:solidFill>
              <a:srgbClr val="FF0000"/>
            </a:solidFill>
            <a:prstDash val="solid"/>
            <a:round/>
            <a:headEnd len="med" w="med" type="none"/>
            <a:tailEnd len="med" w="med" type="triangle"/>
          </a:ln>
        </p:spPr>
      </p:cxnSp>
      <p:cxnSp>
        <p:nvCxnSpPr>
          <p:cNvPr id="390" name="Google Shape;390;g24f56809c47_1_86"/>
          <p:cNvCxnSpPr/>
          <p:nvPr/>
        </p:nvCxnSpPr>
        <p:spPr>
          <a:xfrm rot="-5400000">
            <a:off x="2165325" y="2112875"/>
            <a:ext cx="1761000" cy="294600"/>
          </a:xfrm>
          <a:prstGeom prst="bentConnector2">
            <a:avLst/>
          </a:prstGeom>
          <a:noFill/>
          <a:ln cap="flat" cmpd="sng" w="28575">
            <a:solidFill>
              <a:srgbClr val="FF0000"/>
            </a:solidFill>
            <a:prstDash val="solid"/>
            <a:round/>
            <a:headEnd len="med" w="med" type="none"/>
            <a:tailEnd len="med" w="med" type="triangle"/>
          </a:ln>
        </p:spPr>
      </p:cxnSp>
      <p:cxnSp>
        <p:nvCxnSpPr>
          <p:cNvPr id="391" name="Google Shape;391;g24f56809c47_1_86"/>
          <p:cNvCxnSpPr>
            <a:stCxn id="373" idx="3"/>
            <a:endCxn id="379" idx="0"/>
          </p:cNvCxnSpPr>
          <p:nvPr/>
        </p:nvCxnSpPr>
        <p:spPr>
          <a:xfrm>
            <a:off x="4230525" y="1357550"/>
            <a:ext cx="1103100" cy="1686600"/>
          </a:xfrm>
          <a:prstGeom prst="bentConnector2">
            <a:avLst/>
          </a:prstGeom>
          <a:noFill/>
          <a:ln cap="flat" cmpd="sng" w="28575">
            <a:solidFill>
              <a:srgbClr val="FF0000"/>
            </a:solidFill>
            <a:prstDash val="solid"/>
            <a:round/>
            <a:headEnd len="med" w="med" type="none"/>
            <a:tailEnd len="med" w="med" type="triangle"/>
          </a:ln>
        </p:spPr>
      </p:cxnSp>
      <p:cxnSp>
        <p:nvCxnSpPr>
          <p:cNvPr id="392" name="Google Shape;392;g24f56809c47_1_86"/>
          <p:cNvCxnSpPr>
            <a:stCxn id="374" idx="3"/>
            <a:endCxn id="379" idx="1"/>
          </p:cNvCxnSpPr>
          <p:nvPr/>
        </p:nvCxnSpPr>
        <p:spPr>
          <a:xfrm>
            <a:off x="4230525" y="2335125"/>
            <a:ext cx="736200" cy="854100"/>
          </a:xfrm>
          <a:prstGeom prst="bentConnector2">
            <a:avLst/>
          </a:prstGeom>
          <a:noFill/>
          <a:ln cap="flat" cmpd="sng" w="28575">
            <a:solidFill>
              <a:srgbClr val="FF0000"/>
            </a:solidFill>
            <a:prstDash val="solid"/>
            <a:round/>
            <a:headEnd len="med" w="med" type="none"/>
            <a:tailEnd len="med" w="med" type="triangle"/>
          </a:ln>
        </p:spPr>
      </p:cxnSp>
      <p:cxnSp>
        <p:nvCxnSpPr>
          <p:cNvPr id="393" name="Google Shape;393;g24f56809c47_1_86"/>
          <p:cNvCxnSpPr>
            <a:stCxn id="375" idx="3"/>
            <a:endCxn id="379" idx="2"/>
          </p:cNvCxnSpPr>
          <p:nvPr/>
        </p:nvCxnSpPr>
        <p:spPr>
          <a:xfrm>
            <a:off x="4230525" y="3368175"/>
            <a:ext cx="584400" cy="171300"/>
          </a:xfrm>
          <a:prstGeom prst="bentConnector3">
            <a:avLst>
              <a:gd fmla="val 49996" name="adj1"/>
            </a:avLst>
          </a:prstGeom>
          <a:noFill/>
          <a:ln cap="flat" cmpd="sng" w="28575">
            <a:solidFill>
              <a:srgbClr val="FF0000"/>
            </a:solidFill>
            <a:prstDash val="solid"/>
            <a:round/>
            <a:headEnd len="med" w="med" type="none"/>
            <a:tailEnd len="med" w="med" type="triangle"/>
          </a:ln>
        </p:spPr>
      </p:cxnSp>
      <p:cxnSp>
        <p:nvCxnSpPr>
          <p:cNvPr id="394" name="Google Shape;394;g24f56809c47_1_86"/>
          <p:cNvCxnSpPr>
            <a:endCxn id="379" idx="4"/>
          </p:cNvCxnSpPr>
          <p:nvPr/>
        </p:nvCxnSpPr>
        <p:spPr>
          <a:xfrm rot="-5400000">
            <a:off x="3978775" y="4314975"/>
            <a:ext cx="1635000" cy="1074600"/>
          </a:xfrm>
          <a:prstGeom prst="bentConnector3">
            <a:avLst>
              <a:gd fmla="val 1138" name="adj1"/>
            </a:avLst>
          </a:prstGeom>
          <a:noFill/>
          <a:ln cap="flat" cmpd="sng" w="28575">
            <a:solidFill>
              <a:srgbClr val="FF0000"/>
            </a:solidFill>
            <a:prstDash val="solid"/>
            <a:round/>
            <a:headEnd len="med" w="med" type="none"/>
            <a:tailEnd len="med" w="med" type="triangle"/>
          </a:ln>
        </p:spPr>
      </p:cxnSp>
      <p:cxnSp>
        <p:nvCxnSpPr>
          <p:cNvPr id="395" name="Google Shape;395;g24f56809c47_1_86"/>
          <p:cNvCxnSpPr>
            <a:stCxn id="379" idx="6"/>
            <a:endCxn id="377" idx="1"/>
          </p:cNvCxnSpPr>
          <p:nvPr/>
        </p:nvCxnSpPr>
        <p:spPr>
          <a:xfrm>
            <a:off x="5852275" y="3539475"/>
            <a:ext cx="251100" cy="945000"/>
          </a:xfrm>
          <a:prstGeom prst="bentConnector3">
            <a:avLst>
              <a:gd fmla="val 49975" name="adj1"/>
            </a:avLst>
          </a:prstGeom>
          <a:noFill/>
          <a:ln cap="flat" cmpd="sng" w="28575">
            <a:solidFill>
              <a:srgbClr val="FF0000"/>
            </a:solidFill>
            <a:prstDash val="solid"/>
            <a:round/>
            <a:headEnd len="med" w="med" type="none"/>
            <a:tailEnd len="med" w="med" type="triangle"/>
          </a:ln>
        </p:spPr>
      </p:cxnSp>
      <p:cxnSp>
        <p:nvCxnSpPr>
          <p:cNvPr id="396" name="Google Shape;396;g24f56809c47_1_86"/>
          <p:cNvCxnSpPr>
            <a:stCxn id="377" idx="3"/>
            <a:endCxn id="380" idx="2"/>
          </p:cNvCxnSpPr>
          <p:nvPr/>
        </p:nvCxnSpPr>
        <p:spPr>
          <a:xfrm flipH="1" rot="10800000">
            <a:off x="6975050" y="4117550"/>
            <a:ext cx="349500" cy="366900"/>
          </a:xfrm>
          <a:prstGeom prst="bentConnector3">
            <a:avLst>
              <a:gd fmla="val 50011" name="adj1"/>
            </a:avLst>
          </a:prstGeom>
          <a:noFill/>
          <a:ln cap="flat" cmpd="sng" w="28575">
            <a:solidFill>
              <a:srgbClr val="FF0000"/>
            </a:solidFill>
            <a:prstDash val="solid"/>
            <a:round/>
            <a:headEnd len="med" w="med" type="none"/>
            <a:tailEnd len="med" w="med" type="triangle"/>
          </a:ln>
        </p:spPr>
      </p:cxnSp>
      <p:cxnSp>
        <p:nvCxnSpPr>
          <p:cNvPr id="397" name="Google Shape;397;g24f56809c47_1_86"/>
          <p:cNvCxnSpPr>
            <a:stCxn id="380" idx="6"/>
            <a:endCxn id="372" idx="1"/>
          </p:cNvCxnSpPr>
          <p:nvPr/>
        </p:nvCxnSpPr>
        <p:spPr>
          <a:xfrm>
            <a:off x="8196425" y="4117425"/>
            <a:ext cx="983700" cy="600"/>
          </a:xfrm>
          <a:prstGeom prst="bentConnector3">
            <a:avLst>
              <a:gd fmla="val 50003" name="adj1"/>
            </a:avLst>
          </a:prstGeom>
          <a:noFill/>
          <a:ln cap="flat" cmpd="sng" w="28575">
            <a:solidFill>
              <a:srgbClr val="FF0000"/>
            </a:solidFill>
            <a:prstDash val="solid"/>
            <a:round/>
            <a:headEnd len="med" w="med" type="none"/>
            <a:tailEnd len="med" w="med" type="triangle"/>
          </a:ln>
        </p:spPr>
      </p:cxnSp>
      <p:cxnSp>
        <p:nvCxnSpPr>
          <p:cNvPr id="398" name="Google Shape;398;g24f56809c47_1_86"/>
          <p:cNvCxnSpPr>
            <a:endCxn id="380" idx="4"/>
          </p:cNvCxnSpPr>
          <p:nvPr/>
        </p:nvCxnSpPr>
        <p:spPr>
          <a:xfrm flipH="1" rot="10800000">
            <a:off x="862625" y="4542675"/>
            <a:ext cx="6897900" cy="1658700"/>
          </a:xfrm>
          <a:prstGeom prst="bentConnector2">
            <a:avLst/>
          </a:prstGeom>
          <a:noFill/>
          <a:ln cap="flat" cmpd="sng" w="28575">
            <a:solidFill>
              <a:srgbClr val="FF0000"/>
            </a:solidFill>
            <a:prstDash val="solid"/>
            <a:round/>
            <a:headEnd len="med" w="med" type="none"/>
            <a:tailEnd len="med" w="med" type="triangle"/>
          </a:ln>
        </p:spPr>
      </p:cxnSp>
      <p:cxnSp>
        <p:nvCxnSpPr>
          <p:cNvPr id="399" name="Google Shape;399;g24f56809c47_1_86"/>
          <p:cNvCxnSpPr/>
          <p:nvPr/>
        </p:nvCxnSpPr>
        <p:spPr>
          <a:xfrm rot="-5400000">
            <a:off x="616525" y="5925950"/>
            <a:ext cx="521400" cy="600"/>
          </a:xfrm>
          <a:prstGeom prst="bentConnector3">
            <a:avLst>
              <a:gd fmla="val 50000" name="adj1"/>
            </a:avLst>
          </a:prstGeom>
          <a:noFill/>
          <a:ln cap="flat" cmpd="sng" w="28575">
            <a:solidFill>
              <a:srgbClr val="FF0000"/>
            </a:solidFill>
            <a:prstDash val="solid"/>
            <a:round/>
            <a:headEnd len="med" w="med" type="none"/>
            <a:tailEnd len="med" w="med" type="none"/>
          </a:ln>
        </p:spPr>
      </p:cxnSp>
      <p:cxnSp>
        <p:nvCxnSpPr>
          <p:cNvPr id="400" name="Google Shape;400;g24f56809c47_1_86"/>
          <p:cNvCxnSpPr>
            <a:endCxn id="380" idx="3"/>
          </p:cNvCxnSpPr>
          <p:nvPr/>
        </p:nvCxnSpPr>
        <p:spPr>
          <a:xfrm flipH="1" rot="10800000">
            <a:off x="2898597" y="4418122"/>
            <a:ext cx="4553700" cy="1661700"/>
          </a:xfrm>
          <a:prstGeom prst="bentConnector2">
            <a:avLst/>
          </a:prstGeom>
          <a:noFill/>
          <a:ln cap="flat" cmpd="sng" w="28575">
            <a:solidFill>
              <a:srgbClr val="FF0000"/>
            </a:solidFill>
            <a:prstDash val="solid"/>
            <a:round/>
            <a:headEnd len="med" w="med" type="none"/>
            <a:tailEnd len="med" w="med" type="triangle"/>
          </a:ln>
        </p:spPr>
      </p:cxnSp>
      <p:cxnSp>
        <p:nvCxnSpPr>
          <p:cNvPr id="401" name="Google Shape;401;g24f56809c47_1_86"/>
          <p:cNvCxnSpPr/>
          <p:nvPr/>
        </p:nvCxnSpPr>
        <p:spPr>
          <a:xfrm rot="-5400000">
            <a:off x="2723925" y="5875950"/>
            <a:ext cx="407100" cy="600"/>
          </a:xfrm>
          <a:prstGeom prst="bentConnector3">
            <a:avLst>
              <a:gd fmla="val 50000" name="adj1"/>
            </a:avLst>
          </a:prstGeom>
          <a:noFill/>
          <a:ln cap="flat" cmpd="sng" w="28575">
            <a:solidFill>
              <a:srgbClr val="FF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g24f56809c47_0_1100"/>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408" name="Google Shape;408;g24f56809c47_0_1100"/>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Adaptive based: Adaptive Notch Filter </a:t>
            </a:r>
            <a:endParaRPr/>
          </a:p>
        </p:txBody>
      </p:sp>
      <p:sp>
        <p:nvSpPr>
          <p:cNvPr id="409" name="Google Shape;409;g24f56809c47_0_1100"/>
          <p:cNvSpPr txBox="1"/>
          <p:nvPr>
            <p:ph idx="3" type="body"/>
          </p:nvPr>
        </p:nvSpPr>
        <p:spPr>
          <a:xfrm>
            <a:off x="6172200" y="1656000"/>
            <a:ext cx="54450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Adaptive Notch Filter (ANF)</a:t>
            </a:r>
            <a:endParaRPr/>
          </a:p>
        </p:txBody>
      </p:sp>
      <p:pic>
        <p:nvPicPr>
          <p:cNvPr id="410" name="Google Shape;410;g24f56809c47_0_1100"/>
          <p:cNvPicPr preferRelativeResize="0"/>
          <p:nvPr/>
        </p:nvPicPr>
        <p:blipFill>
          <a:blip r:embed="rId3">
            <a:alphaModFix/>
          </a:blip>
          <a:stretch>
            <a:fillRect/>
          </a:stretch>
        </p:blipFill>
        <p:spPr>
          <a:xfrm>
            <a:off x="6969675" y="3248914"/>
            <a:ext cx="3979224" cy="2823950"/>
          </a:xfrm>
          <a:prstGeom prst="rect">
            <a:avLst/>
          </a:prstGeom>
          <a:noFill/>
          <a:ln>
            <a:noFill/>
          </a:ln>
        </p:spPr>
      </p:pic>
      <p:sp>
        <p:nvSpPr>
          <p:cNvPr id="411" name="Google Shape;411;g24f56809c47_0_1100"/>
          <p:cNvSpPr txBox="1"/>
          <p:nvPr>
            <p:ph idx="4" type="body"/>
          </p:nvPr>
        </p:nvSpPr>
        <p:spPr>
          <a:xfrm>
            <a:off x="6079475" y="2276272"/>
            <a:ext cx="5421600" cy="835500"/>
          </a:xfrm>
          <a:prstGeom prst="rect">
            <a:avLst/>
          </a:prstGeom>
        </p:spPr>
        <p:txBody>
          <a:bodyPr anchorCtr="0" anchor="t" bIns="45700" lIns="91425" spcFirstLastPara="1" rIns="91425" wrap="square" tIns="45700">
            <a:normAutofit lnSpcReduction="10000"/>
          </a:bodyPr>
          <a:lstStyle/>
          <a:p>
            <a:pPr indent="-342900" lvl="0" marL="457200" rtl="0" algn="l">
              <a:lnSpc>
                <a:spcPct val="115000"/>
              </a:lnSpc>
              <a:spcBef>
                <a:spcPts val="600"/>
              </a:spcBef>
              <a:spcAft>
                <a:spcPts val="0"/>
              </a:spcAft>
              <a:buSzPts val="1800"/>
              <a:buChar char="-"/>
            </a:pPr>
            <a:r>
              <a:rPr lang="nl-BE" sz="2200">
                <a:solidFill>
                  <a:srgbClr val="00407A"/>
                </a:solidFill>
              </a:rPr>
              <a:t>Automatic detection, estimation, and removal of howling</a:t>
            </a:r>
            <a:endParaRPr/>
          </a:p>
        </p:txBody>
      </p:sp>
      <p:pic>
        <p:nvPicPr>
          <p:cNvPr id="412" name="Google Shape;412;g24f56809c47_0_1100"/>
          <p:cNvPicPr preferRelativeResize="0"/>
          <p:nvPr/>
        </p:nvPicPr>
        <p:blipFill>
          <a:blip r:embed="rId4">
            <a:alphaModFix/>
          </a:blip>
          <a:stretch>
            <a:fillRect/>
          </a:stretch>
        </p:blipFill>
        <p:spPr>
          <a:xfrm>
            <a:off x="162037" y="3024812"/>
            <a:ext cx="5796538" cy="3052250"/>
          </a:xfrm>
          <a:prstGeom prst="rect">
            <a:avLst/>
          </a:prstGeom>
          <a:noFill/>
          <a:ln>
            <a:noFill/>
          </a:ln>
        </p:spPr>
      </p:pic>
      <p:sp>
        <p:nvSpPr>
          <p:cNvPr id="413" name="Google Shape;413;g24f56809c47_0_1100"/>
          <p:cNvSpPr txBox="1"/>
          <p:nvPr>
            <p:ph idx="1" type="body"/>
          </p:nvPr>
        </p:nvSpPr>
        <p:spPr>
          <a:xfrm>
            <a:off x="576000" y="1656000"/>
            <a:ext cx="54216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Acoustic Echo Problem</a:t>
            </a:r>
            <a:endParaRPr/>
          </a:p>
        </p:txBody>
      </p:sp>
      <p:pic>
        <p:nvPicPr>
          <p:cNvPr id="414" name="Google Shape;414;g24f56809c47_0_1100"/>
          <p:cNvPicPr preferRelativeResize="0"/>
          <p:nvPr/>
        </p:nvPicPr>
        <p:blipFill>
          <a:blip r:embed="rId5">
            <a:alphaModFix/>
          </a:blip>
          <a:stretch>
            <a:fillRect/>
          </a:stretch>
        </p:blipFill>
        <p:spPr>
          <a:xfrm>
            <a:off x="88475" y="5159826"/>
            <a:ext cx="972401" cy="1050165"/>
          </a:xfrm>
          <a:prstGeom prst="rect">
            <a:avLst/>
          </a:prstGeom>
          <a:noFill/>
          <a:ln>
            <a:noFill/>
          </a:ln>
        </p:spPr>
      </p:pic>
      <p:sp>
        <p:nvSpPr>
          <p:cNvPr id="415" name="Google Shape;415;g24f56809c47_0_1100"/>
          <p:cNvSpPr txBox="1"/>
          <p:nvPr/>
        </p:nvSpPr>
        <p:spPr>
          <a:xfrm>
            <a:off x="450375" y="6210000"/>
            <a:ext cx="6786300" cy="825000"/>
          </a:xfrm>
          <a:prstGeom prst="rect">
            <a:avLst/>
          </a:prstGeom>
          <a:noFill/>
          <a:ln>
            <a:noFill/>
          </a:ln>
        </p:spPr>
        <p:txBody>
          <a:bodyPr anchorCtr="0" anchor="t" bIns="91425" lIns="91425" spcFirstLastPara="1" rIns="91425" wrap="square" tIns="91425">
            <a:spAutoFit/>
          </a:bodyPr>
          <a:lstStyle/>
          <a:p>
            <a:pPr indent="0" lvl="0" marL="635000" rtl="0" algn="l">
              <a:lnSpc>
                <a:spcPct val="115000"/>
              </a:lnSpc>
              <a:spcBef>
                <a:spcPts val="500"/>
              </a:spcBef>
              <a:spcAft>
                <a:spcPts val="0"/>
              </a:spcAft>
              <a:buNone/>
            </a:pPr>
            <a:r>
              <a:rPr lang="nl-BE" sz="1200">
                <a:solidFill>
                  <a:schemeClr val="lt1"/>
                </a:solidFill>
              </a:rPr>
              <a:t>T. van Waterschoot, “Adaptive notch filters for acoustic feedback control,” </a:t>
            </a:r>
            <a:r>
              <a:rPr i="1" lang="nl-BE" sz="1200">
                <a:solidFill>
                  <a:schemeClr val="lt1"/>
                </a:solidFill>
              </a:rPr>
              <a:t>Course text Digital Signal Processing-2</a:t>
            </a:r>
            <a:r>
              <a:rPr lang="nl-BE" sz="1200">
                <a:solidFill>
                  <a:schemeClr val="lt1"/>
                </a:solidFill>
              </a:rPr>
              <a:t>, KU Leuven, Oct. 2014.</a:t>
            </a:r>
            <a:endParaRPr sz="1200">
              <a:solidFill>
                <a:schemeClr val="lt1"/>
              </a:solidFill>
            </a:endParaRPr>
          </a:p>
          <a:p>
            <a:pPr indent="0" lvl="0" marL="0" rtl="0" algn="l">
              <a:spcBef>
                <a:spcPts val="0"/>
              </a:spcBef>
              <a:spcAft>
                <a:spcPts val="0"/>
              </a:spcAft>
              <a:buNone/>
            </a:pPr>
            <a:r>
              <a:t/>
            </a:r>
            <a:endParaRPr/>
          </a:p>
        </p:txBody>
      </p:sp>
      <p:sp>
        <p:nvSpPr>
          <p:cNvPr id="416" name="Google Shape;416;g24f56809c47_0_1100"/>
          <p:cNvSpPr/>
          <p:nvPr/>
        </p:nvSpPr>
        <p:spPr>
          <a:xfrm>
            <a:off x="4136250" y="3630751"/>
            <a:ext cx="600029" cy="1929817"/>
          </a:xfrm>
          <a:custGeom>
            <a:rect b="b" l="l" r="r" t="t"/>
            <a:pathLst>
              <a:path extrusionOk="0" h="67241" w="25169">
                <a:moveTo>
                  <a:pt x="0" y="124"/>
                </a:moveTo>
                <a:cubicBezTo>
                  <a:pt x="5518" y="124"/>
                  <a:pt x="11657" y="-374"/>
                  <a:pt x="16389" y="2466"/>
                </a:cubicBezTo>
                <a:cubicBezTo>
                  <a:pt x="20042" y="4659"/>
                  <a:pt x="21440" y="9436"/>
                  <a:pt x="23023" y="13392"/>
                </a:cubicBezTo>
                <a:cubicBezTo>
                  <a:pt x="30278" y="31515"/>
                  <a:pt x="17465" y="58520"/>
                  <a:pt x="0" y="67241"/>
                </a:cubicBezTo>
              </a:path>
            </a:pathLst>
          </a:custGeom>
          <a:noFill/>
          <a:ln cap="flat" cmpd="sng" w="38100">
            <a:solidFill>
              <a:srgbClr val="2F2F2F"/>
            </a:solidFill>
            <a:prstDash val="solid"/>
            <a:round/>
            <a:headEnd len="med" w="med" type="none"/>
            <a:tailEnd len="med" w="med" type="stealth"/>
          </a:ln>
        </p:spPr>
      </p:sp>
      <p:pic>
        <p:nvPicPr>
          <p:cNvPr id="417" name="Google Shape;417;g24f56809c47_0_1100"/>
          <p:cNvPicPr preferRelativeResize="0"/>
          <p:nvPr/>
        </p:nvPicPr>
        <p:blipFill>
          <a:blip r:embed="rId6">
            <a:alphaModFix/>
          </a:blip>
          <a:stretch>
            <a:fillRect/>
          </a:stretch>
        </p:blipFill>
        <p:spPr>
          <a:xfrm>
            <a:off x="1060878" y="2383175"/>
            <a:ext cx="4350447" cy="3352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4f56809c47_0_786"/>
          <p:cNvSpPr txBox="1"/>
          <p:nvPr>
            <p:ph idx="3" type="body"/>
          </p:nvPr>
        </p:nvSpPr>
        <p:spPr>
          <a:xfrm>
            <a:off x="6202150" y="1200063"/>
            <a:ext cx="54450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Constraints</a:t>
            </a:r>
            <a:endParaRPr/>
          </a:p>
        </p:txBody>
      </p:sp>
      <p:sp>
        <p:nvSpPr>
          <p:cNvPr id="424" name="Google Shape;424;g24f56809c47_0_786"/>
          <p:cNvSpPr txBox="1"/>
          <p:nvPr>
            <p:ph idx="4" type="body"/>
          </p:nvPr>
        </p:nvSpPr>
        <p:spPr>
          <a:xfrm>
            <a:off x="6202150" y="1820334"/>
            <a:ext cx="5445000" cy="38376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 </a:t>
            </a:r>
            <a:r>
              <a:rPr lang="nl-BE" sz="2200"/>
              <a:t>The poles and zeros of H(z) lie on the same radial line in the z-plane, with a pole radius between 0 and 1. </a:t>
            </a:r>
            <a:br>
              <a:rPr lang="nl-BE" sz="2200"/>
            </a:br>
            <a:endParaRPr sz="2200"/>
          </a:p>
          <a:p>
            <a:pPr indent="0" lvl="0" marL="0" rtl="0" algn="l">
              <a:spcBef>
                <a:spcPts val="1000"/>
              </a:spcBef>
              <a:spcAft>
                <a:spcPts val="0"/>
              </a:spcAft>
              <a:buNone/>
            </a:pPr>
            <a:r>
              <a:rPr lang="nl-BE" sz="2200"/>
              <a:t>• The zeros of H(z) are located on the unit circle in the z-plane.</a:t>
            </a:r>
            <a:endParaRPr sz="2200"/>
          </a:p>
        </p:txBody>
      </p:sp>
      <p:sp>
        <p:nvSpPr>
          <p:cNvPr id="425" name="Google Shape;425;g24f56809c47_0_786"/>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426" name="Google Shape;426;g24f56809c47_0_786"/>
          <p:cNvSpPr txBox="1"/>
          <p:nvPr>
            <p:ph type="title"/>
          </p:nvPr>
        </p:nvSpPr>
        <p:spPr>
          <a:xfrm>
            <a:off x="576000" y="207025"/>
            <a:ext cx="34413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Notch filter</a:t>
            </a:r>
            <a:endParaRPr/>
          </a:p>
        </p:txBody>
      </p:sp>
      <p:sp>
        <p:nvSpPr>
          <p:cNvPr id="427" name="Google Shape;427;g24f56809c47_0_786"/>
          <p:cNvSpPr txBox="1"/>
          <p:nvPr/>
        </p:nvSpPr>
        <p:spPr>
          <a:xfrm>
            <a:off x="930825" y="6210000"/>
            <a:ext cx="70701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0"/>
              </a:spcAft>
              <a:buNone/>
            </a:pPr>
            <a:r>
              <a:rPr lang="nl-BE" sz="1000">
                <a:solidFill>
                  <a:schemeClr val="lt1"/>
                </a:solidFill>
              </a:rPr>
              <a:t>Source (Figure): https://nl.mathworks.com/help/control/ug/discretizing-a-notch-filter.html</a:t>
            </a:r>
            <a:endParaRPr sz="1000">
              <a:solidFill>
                <a:schemeClr val="lt1"/>
              </a:solidFill>
            </a:endParaRPr>
          </a:p>
        </p:txBody>
      </p:sp>
      <p:pic>
        <p:nvPicPr>
          <p:cNvPr id="428" name="Google Shape;428;g24f56809c47_0_786"/>
          <p:cNvPicPr preferRelativeResize="0"/>
          <p:nvPr/>
        </p:nvPicPr>
        <p:blipFill>
          <a:blip r:embed="rId3">
            <a:alphaModFix/>
          </a:blip>
          <a:stretch>
            <a:fillRect/>
          </a:stretch>
        </p:blipFill>
        <p:spPr>
          <a:xfrm>
            <a:off x="234950" y="1200086"/>
            <a:ext cx="5334000" cy="4000500"/>
          </a:xfrm>
          <a:prstGeom prst="rect">
            <a:avLst/>
          </a:prstGeom>
          <a:noFill/>
          <a:ln>
            <a:noFill/>
          </a:ln>
        </p:spPr>
      </p:pic>
      <p:sp>
        <p:nvSpPr>
          <p:cNvPr id="429" name="Google Shape;429;g24f56809c47_0_786"/>
          <p:cNvSpPr txBox="1"/>
          <p:nvPr/>
        </p:nvSpPr>
        <p:spPr>
          <a:xfrm>
            <a:off x="285725" y="6400775"/>
            <a:ext cx="6786300" cy="723300"/>
          </a:xfrm>
          <a:prstGeom prst="rect">
            <a:avLst/>
          </a:prstGeom>
          <a:noFill/>
          <a:ln>
            <a:noFill/>
          </a:ln>
        </p:spPr>
        <p:txBody>
          <a:bodyPr anchorCtr="0" anchor="t" bIns="91425" lIns="91425" spcFirstLastPara="1" rIns="91425" wrap="square" tIns="91425">
            <a:spAutoFit/>
          </a:bodyPr>
          <a:lstStyle/>
          <a:p>
            <a:pPr indent="0" lvl="0" marL="635000" rtl="0" algn="l">
              <a:lnSpc>
                <a:spcPct val="115000"/>
              </a:lnSpc>
              <a:spcBef>
                <a:spcPts val="500"/>
              </a:spcBef>
              <a:spcAft>
                <a:spcPts val="0"/>
              </a:spcAft>
              <a:buNone/>
            </a:pPr>
            <a:r>
              <a:rPr lang="nl-BE" sz="1000">
                <a:solidFill>
                  <a:schemeClr val="lt1"/>
                </a:solidFill>
              </a:rPr>
              <a:t>Source: T. van Waterschoot, “Adaptive notch filters for acoustic feedback control,” </a:t>
            </a:r>
            <a:r>
              <a:rPr i="1" lang="nl-BE" sz="1000">
                <a:solidFill>
                  <a:schemeClr val="lt1"/>
                </a:solidFill>
              </a:rPr>
              <a:t>Course text Digital Signal Processing-2</a:t>
            </a:r>
            <a:r>
              <a:rPr lang="nl-BE" sz="1000">
                <a:solidFill>
                  <a:schemeClr val="lt1"/>
                </a:solidFill>
              </a:rPr>
              <a:t>, KU Leuven, Oct. 2014.</a:t>
            </a:r>
            <a:endParaRPr sz="1000">
              <a:solidFill>
                <a:schemeClr val="lt1"/>
              </a:solidFill>
            </a:endParaRPr>
          </a:p>
          <a:p>
            <a:pPr indent="0" lvl="0" marL="0" rtl="0" algn="l">
              <a:spcBef>
                <a:spcPts val="0"/>
              </a:spcBef>
              <a:spcAft>
                <a:spcPts val="0"/>
              </a:spcAft>
              <a:buNone/>
            </a:pPr>
            <a:r>
              <a:t/>
            </a:r>
            <a:endParaRPr sz="1200"/>
          </a:p>
        </p:txBody>
      </p:sp>
      <p:pic>
        <p:nvPicPr>
          <p:cNvPr id="430" name="Google Shape;430;g24f56809c47_0_786"/>
          <p:cNvPicPr preferRelativeResize="0"/>
          <p:nvPr/>
        </p:nvPicPr>
        <p:blipFill>
          <a:blip r:embed="rId4">
            <a:alphaModFix/>
          </a:blip>
          <a:stretch>
            <a:fillRect/>
          </a:stretch>
        </p:blipFill>
        <p:spPr>
          <a:xfrm>
            <a:off x="145400" y="1200075"/>
            <a:ext cx="5334000" cy="43475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4f56809c47_0_827"/>
          <p:cNvSpPr txBox="1"/>
          <p:nvPr>
            <p:ph type="title"/>
          </p:nvPr>
        </p:nvSpPr>
        <p:spPr>
          <a:xfrm>
            <a:off x="5754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Constrained </a:t>
            </a:r>
            <a:r>
              <a:rPr lang="nl-BE" sz="3200"/>
              <a:t>Notch Filter </a:t>
            </a:r>
            <a:endParaRPr/>
          </a:p>
        </p:txBody>
      </p:sp>
      <p:sp>
        <p:nvSpPr>
          <p:cNvPr id="436" name="Google Shape;436;g24f56809c47_0_827"/>
          <p:cNvSpPr txBox="1"/>
          <p:nvPr>
            <p:ph idx="1" type="body"/>
          </p:nvPr>
        </p:nvSpPr>
        <p:spPr>
          <a:xfrm>
            <a:off x="3278545" y="2014200"/>
            <a:ext cx="5634900" cy="448800"/>
          </a:xfrm>
          <a:prstGeom prst="rect">
            <a:avLst/>
          </a:prstGeom>
        </p:spPr>
        <p:txBody>
          <a:bodyPr anchorCtr="0" anchor="t" bIns="45700" lIns="91425" spcFirstLastPara="1" rIns="91425" wrap="square" tIns="45700">
            <a:normAutofit lnSpcReduction="10000"/>
          </a:bodyPr>
          <a:lstStyle/>
          <a:p>
            <a:pPr indent="0" lvl="0" marL="0" rtl="0" algn="ctr">
              <a:spcBef>
                <a:spcPts val="1000"/>
              </a:spcBef>
              <a:spcAft>
                <a:spcPts val="0"/>
              </a:spcAft>
              <a:buNone/>
            </a:pPr>
            <a:r>
              <a:rPr lang="nl-BE"/>
              <a:t>IIR Direct form II structure</a:t>
            </a:r>
            <a:endParaRPr/>
          </a:p>
        </p:txBody>
      </p:sp>
      <p:pic>
        <p:nvPicPr>
          <p:cNvPr id="437" name="Google Shape;437;g24f56809c47_0_827"/>
          <p:cNvPicPr preferRelativeResize="0"/>
          <p:nvPr/>
        </p:nvPicPr>
        <p:blipFill>
          <a:blip r:embed="rId3">
            <a:alphaModFix/>
          </a:blip>
          <a:stretch>
            <a:fillRect/>
          </a:stretch>
        </p:blipFill>
        <p:spPr>
          <a:xfrm>
            <a:off x="1919912" y="2537725"/>
            <a:ext cx="8352176" cy="3120675"/>
          </a:xfrm>
          <a:prstGeom prst="rect">
            <a:avLst/>
          </a:prstGeom>
          <a:noFill/>
          <a:ln>
            <a:noFill/>
          </a:ln>
        </p:spPr>
      </p:pic>
      <p:sp>
        <p:nvSpPr>
          <p:cNvPr id="438" name="Google Shape;438;g24f56809c47_0_827"/>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439" name="Google Shape;439;g24f56809c47_0_827"/>
          <p:cNvSpPr/>
          <p:nvPr/>
        </p:nvSpPr>
        <p:spPr>
          <a:xfrm rot="3010">
            <a:off x="6914575" y="2718466"/>
            <a:ext cx="1027800" cy="22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0" name="Google Shape;440;g24f56809c47_0_827"/>
          <p:cNvPicPr preferRelativeResize="0"/>
          <p:nvPr/>
        </p:nvPicPr>
        <p:blipFill>
          <a:blip r:embed="rId4">
            <a:alphaModFix/>
          </a:blip>
          <a:stretch>
            <a:fillRect/>
          </a:stretch>
        </p:blipFill>
        <p:spPr>
          <a:xfrm>
            <a:off x="6163500" y="764475"/>
            <a:ext cx="5549376" cy="842675"/>
          </a:xfrm>
          <a:prstGeom prst="rect">
            <a:avLst/>
          </a:prstGeom>
          <a:noFill/>
          <a:ln>
            <a:noFill/>
          </a:ln>
        </p:spPr>
      </p:pic>
      <p:sp>
        <p:nvSpPr>
          <p:cNvPr id="441" name="Google Shape;441;g24f56809c47_0_827"/>
          <p:cNvSpPr txBox="1"/>
          <p:nvPr/>
        </p:nvSpPr>
        <p:spPr>
          <a:xfrm>
            <a:off x="1316400" y="6210000"/>
            <a:ext cx="4744500" cy="692700"/>
          </a:xfrm>
          <a:prstGeom prst="rect">
            <a:avLst/>
          </a:prstGeom>
          <a:noFill/>
          <a:ln>
            <a:noFill/>
          </a:ln>
        </p:spPr>
        <p:txBody>
          <a:bodyPr anchorCtr="0" anchor="t" bIns="91425" lIns="91425" spcFirstLastPara="1" rIns="91425" wrap="square" tIns="91425">
            <a:spAutoFit/>
          </a:bodyPr>
          <a:lstStyle/>
          <a:p>
            <a:pPr indent="0" lvl="0" marL="635000" rtl="0" algn="l">
              <a:lnSpc>
                <a:spcPct val="115000"/>
              </a:lnSpc>
              <a:spcBef>
                <a:spcPts val="500"/>
              </a:spcBef>
              <a:spcAft>
                <a:spcPts val="0"/>
              </a:spcAft>
              <a:buNone/>
            </a:pPr>
            <a:r>
              <a:rPr lang="nl-BE" sz="1000">
                <a:solidFill>
                  <a:schemeClr val="lt1"/>
                </a:solidFill>
              </a:rPr>
              <a:t>Source: T. van Waterschoot, “Adaptive notch filters for acoustic feedback control,” </a:t>
            </a:r>
            <a:r>
              <a:rPr i="1" lang="nl-BE" sz="1000">
                <a:solidFill>
                  <a:schemeClr val="lt1"/>
                </a:solidFill>
              </a:rPr>
              <a:t>Course text Digital Signal Processing-2</a:t>
            </a:r>
            <a:r>
              <a:rPr lang="nl-BE" sz="1000">
                <a:solidFill>
                  <a:schemeClr val="lt1"/>
                </a:solidFill>
              </a:rPr>
              <a:t>, KU Leuven, Oct. 2014.</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4f56809c47_0_1003"/>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448" name="Google Shape;448;g24f56809c47_0_1003"/>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Adaptive algorithm</a:t>
            </a:r>
            <a:endParaRPr/>
          </a:p>
        </p:txBody>
      </p:sp>
      <p:pic>
        <p:nvPicPr>
          <p:cNvPr id="449" name="Google Shape;449;g24f56809c47_0_1003"/>
          <p:cNvPicPr preferRelativeResize="0"/>
          <p:nvPr/>
        </p:nvPicPr>
        <p:blipFill>
          <a:blip r:embed="rId3">
            <a:alphaModFix/>
          </a:blip>
          <a:stretch>
            <a:fillRect/>
          </a:stretch>
        </p:blipFill>
        <p:spPr>
          <a:xfrm>
            <a:off x="1310263" y="5455161"/>
            <a:ext cx="4705350" cy="447675"/>
          </a:xfrm>
          <a:prstGeom prst="rect">
            <a:avLst/>
          </a:prstGeom>
          <a:noFill/>
          <a:ln>
            <a:noFill/>
          </a:ln>
        </p:spPr>
      </p:pic>
      <p:sp>
        <p:nvSpPr>
          <p:cNvPr id="450" name="Google Shape;450;g24f56809c47_0_1003"/>
          <p:cNvSpPr txBox="1"/>
          <p:nvPr>
            <p:ph idx="1" type="body"/>
          </p:nvPr>
        </p:nvSpPr>
        <p:spPr>
          <a:xfrm>
            <a:off x="533975" y="4789713"/>
            <a:ext cx="54216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General adaptive algorithm</a:t>
            </a:r>
            <a:endParaRPr/>
          </a:p>
        </p:txBody>
      </p:sp>
      <p:sp>
        <p:nvSpPr>
          <p:cNvPr id="451" name="Google Shape;451;g24f56809c47_0_1003"/>
          <p:cNvSpPr txBox="1"/>
          <p:nvPr>
            <p:ph idx="1" type="body"/>
          </p:nvPr>
        </p:nvSpPr>
        <p:spPr>
          <a:xfrm>
            <a:off x="576000" y="1460313"/>
            <a:ext cx="54216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General adaptive scheme</a:t>
            </a:r>
            <a:endParaRPr/>
          </a:p>
        </p:txBody>
      </p:sp>
      <p:pic>
        <p:nvPicPr>
          <p:cNvPr id="452" name="Google Shape;452;g24f56809c47_0_1003"/>
          <p:cNvPicPr preferRelativeResize="0"/>
          <p:nvPr/>
        </p:nvPicPr>
        <p:blipFill>
          <a:blip r:embed="rId4">
            <a:alphaModFix/>
          </a:blip>
          <a:stretch>
            <a:fillRect/>
          </a:stretch>
        </p:blipFill>
        <p:spPr>
          <a:xfrm>
            <a:off x="6603400" y="2604176"/>
            <a:ext cx="5292901" cy="2349450"/>
          </a:xfrm>
          <a:prstGeom prst="rect">
            <a:avLst/>
          </a:prstGeom>
          <a:noFill/>
          <a:ln>
            <a:noFill/>
          </a:ln>
        </p:spPr>
      </p:pic>
      <p:sp>
        <p:nvSpPr>
          <p:cNvPr id="453" name="Google Shape;453;g24f56809c47_0_1003"/>
          <p:cNvSpPr txBox="1"/>
          <p:nvPr>
            <p:ph idx="1" type="body"/>
          </p:nvPr>
        </p:nvSpPr>
        <p:spPr>
          <a:xfrm>
            <a:off x="6965843" y="2000325"/>
            <a:ext cx="4764600" cy="527100"/>
          </a:xfrm>
          <a:prstGeom prst="rect">
            <a:avLst/>
          </a:prstGeom>
        </p:spPr>
        <p:txBody>
          <a:bodyPr anchorCtr="0" anchor="b" bIns="45700" lIns="91425" spcFirstLastPara="1" rIns="91425" wrap="square" tIns="45700">
            <a:normAutofit/>
          </a:bodyPr>
          <a:lstStyle/>
          <a:p>
            <a:pPr indent="0" lvl="0" marL="0" rtl="0" algn="ctr">
              <a:spcBef>
                <a:spcPts val="1000"/>
              </a:spcBef>
              <a:spcAft>
                <a:spcPts val="0"/>
              </a:spcAft>
              <a:buNone/>
            </a:pPr>
            <a:r>
              <a:rPr lang="nl-BE"/>
              <a:t>Adaptive algorithms</a:t>
            </a:r>
            <a:endParaRPr/>
          </a:p>
        </p:txBody>
      </p:sp>
      <p:pic>
        <p:nvPicPr>
          <p:cNvPr id="454" name="Google Shape;454;g24f56809c47_0_1003"/>
          <p:cNvPicPr preferRelativeResize="0"/>
          <p:nvPr/>
        </p:nvPicPr>
        <p:blipFill>
          <a:blip r:embed="rId5">
            <a:alphaModFix/>
          </a:blip>
          <a:stretch>
            <a:fillRect/>
          </a:stretch>
        </p:blipFill>
        <p:spPr>
          <a:xfrm>
            <a:off x="820200" y="2152712"/>
            <a:ext cx="5783204" cy="2484601"/>
          </a:xfrm>
          <a:prstGeom prst="rect">
            <a:avLst/>
          </a:prstGeom>
          <a:noFill/>
          <a:ln>
            <a:noFill/>
          </a:ln>
        </p:spPr>
      </p:pic>
      <p:sp>
        <p:nvSpPr>
          <p:cNvPr id="455" name="Google Shape;455;g24f56809c47_0_1003"/>
          <p:cNvSpPr/>
          <p:nvPr/>
        </p:nvSpPr>
        <p:spPr>
          <a:xfrm>
            <a:off x="8092075" y="3016200"/>
            <a:ext cx="2194200" cy="253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6" name="Google Shape;456;g24f56809c47_0_1003"/>
          <p:cNvPicPr preferRelativeResize="0"/>
          <p:nvPr/>
        </p:nvPicPr>
        <p:blipFill>
          <a:blip r:embed="rId6">
            <a:alphaModFix/>
          </a:blip>
          <a:stretch>
            <a:fillRect/>
          </a:stretch>
        </p:blipFill>
        <p:spPr>
          <a:xfrm>
            <a:off x="1027013" y="2877501"/>
            <a:ext cx="476250" cy="285750"/>
          </a:xfrm>
          <a:prstGeom prst="rect">
            <a:avLst/>
          </a:prstGeom>
          <a:noFill/>
          <a:ln>
            <a:noFill/>
          </a:ln>
        </p:spPr>
      </p:pic>
      <p:pic>
        <p:nvPicPr>
          <p:cNvPr id="457" name="Google Shape;457;g24f56809c47_0_1003"/>
          <p:cNvPicPr preferRelativeResize="0"/>
          <p:nvPr/>
        </p:nvPicPr>
        <p:blipFill>
          <a:blip r:embed="rId7">
            <a:alphaModFix/>
          </a:blip>
          <a:stretch>
            <a:fillRect/>
          </a:stretch>
        </p:blipFill>
        <p:spPr>
          <a:xfrm>
            <a:off x="3848538" y="2887026"/>
            <a:ext cx="409575" cy="266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g24f56809c47_0_800"/>
          <p:cNvPicPr preferRelativeResize="0"/>
          <p:nvPr/>
        </p:nvPicPr>
        <p:blipFill>
          <a:blip r:embed="rId3">
            <a:alphaModFix/>
          </a:blip>
          <a:stretch>
            <a:fillRect/>
          </a:stretch>
        </p:blipFill>
        <p:spPr>
          <a:xfrm>
            <a:off x="113350" y="1841775"/>
            <a:ext cx="6155381" cy="2825863"/>
          </a:xfrm>
          <a:prstGeom prst="rect">
            <a:avLst/>
          </a:prstGeom>
          <a:noFill/>
          <a:ln>
            <a:noFill/>
          </a:ln>
        </p:spPr>
      </p:pic>
      <p:sp>
        <p:nvSpPr>
          <p:cNvPr id="464" name="Google Shape;464;g24f56809c47_0_800"/>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465" name="Google Shape;465;g24f56809c47_0_800"/>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LMS Algorithm</a:t>
            </a:r>
            <a:endParaRPr/>
          </a:p>
        </p:txBody>
      </p:sp>
      <p:sp>
        <p:nvSpPr>
          <p:cNvPr id="466" name="Google Shape;466;g24f56809c47_0_800"/>
          <p:cNvSpPr txBox="1"/>
          <p:nvPr>
            <p:ph idx="1" type="body"/>
          </p:nvPr>
        </p:nvSpPr>
        <p:spPr>
          <a:xfrm>
            <a:off x="576000" y="1460313"/>
            <a:ext cx="54216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ANF-LMS adaptive scheme</a:t>
            </a:r>
            <a:endParaRPr/>
          </a:p>
        </p:txBody>
      </p:sp>
      <p:sp>
        <p:nvSpPr>
          <p:cNvPr id="467" name="Google Shape;467;g24f56809c47_0_800"/>
          <p:cNvSpPr txBox="1"/>
          <p:nvPr>
            <p:ph idx="1" type="body"/>
          </p:nvPr>
        </p:nvSpPr>
        <p:spPr>
          <a:xfrm>
            <a:off x="6710350" y="3302775"/>
            <a:ext cx="54216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LMS coefficient update</a:t>
            </a:r>
            <a:endParaRPr/>
          </a:p>
        </p:txBody>
      </p:sp>
      <p:pic>
        <p:nvPicPr>
          <p:cNvPr id="468" name="Google Shape;468;g24f56809c47_0_800"/>
          <p:cNvPicPr preferRelativeResize="0"/>
          <p:nvPr/>
        </p:nvPicPr>
        <p:blipFill>
          <a:blip r:embed="rId4">
            <a:alphaModFix/>
          </a:blip>
          <a:stretch>
            <a:fillRect/>
          </a:stretch>
        </p:blipFill>
        <p:spPr>
          <a:xfrm>
            <a:off x="4751100" y="2186305"/>
            <a:ext cx="387625" cy="245675"/>
          </a:xfrm>
          <a:prstGeom prst="rect">
            <a:avLst/>
          </a:prstGeom>
          <a:noFill/>
          <a:ln>
            <a:noFill/>
          </a:ln>
        </p:spPr>
      </p:pic>
      <p:sp>
        <p:nvSpPr>
          <p:cNvPr id="469" name="Google Shape;469;g24f56809c47_0_800"/>
          <p:cNvSpPr txBox="1"/>
          <p:nvPr>
            <p:ph idx="1" type="body"/>
          </p:nvPr>
        </p:nvSpPr>
        <p:spPr>
          <a:xfrm>
            <a:off x="2937325" y="4763775"/>
            <a:ext cx="5421600" cy="540000"/>
          </a:xfrm>
          <a:prstGeom prst="rect">
            <a:avLst/>
          </a:prstGeom>
        </p:spPr>
        <p:txBody>
          <a:bodyPr anchorCtr="0" anchor="b" bIns="45700" lIns="91425" spcFirstLastPara="1" rIns="91425" wrap="square" tIns="45700">
            <a:normAutofit/>
          </a:bodyPr>
          <a:lstStyle/>
          <a:p>
            <a:pPr indent="0" lvl="0" marL="0" rtl="0" algn="ctr">
              <a:spcBef>
                <a:spcPts val="1000"/>
              </a:spcBef>
              <a:spcAft>
                <a:spcPts val="0"/>
              </a:spcAft>
              <a:buNone/>
            </a:pPr>
            <a:r>
              <a:rPr lang="nl-BE"/>
              <a:t>ANF - LMS filter coefficient update</a:t>
            </a:r>
            <a:endParaRPr/>
          </a:p>
        </p:txBody>
      </p:sp>
      <p:sp>
        <p:nvSpPr>
          <p:cNvPr id="470" name="Google Shape;470;g24f56809c47_0_800"/>
          <p:cNvSpPr txBox="1"/>
          <p:nvPr/>
        </p:nvSpPr>
        <p:spPr>
          <a:xfrm>
            <a:off x="670525" y="2885650"/>
            <a:ext cx="854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71" name="Google Shape;471;g24f56809c47_0_800"/>
          <p:cNvSpPr txBox="1"/>
          <p:nvPr>
            <p:ph idx="1" type="body"/>
          </p:nvPr>
        </p:nvSpPr>
        <p:spPr>
          <a:xfrm>
            <a:off x="6710350" y="1841763"/>
            <a:ext cx="5421600" cy="540000"/>
          </a:xfrm>
          <a:prstGeom prst="rect">
            <a:avLst/>
          </a:prstGeom>
        </p:spPr>
        <p:txBody>
          <a:bodyPr anchorCtr="0" anchor="b" bIns="45700" lIns="91425" spcFirstLastPara="1" rIns="91425" wrap="square" tIns="45700">
            <a:normAutofit/>
          </a:bodyPr>
          <a:lstStyle/>
          <a:p>
            <a:pPr indent="0" lvl="0" marL="0" rtl="0" algn="l">
              <a:spcBef>
                <a:spcPts val="1000"/>
              </a:spcBef>
              <a:spcAft>
                <a:spcPts val="0"/>
              </a:spcAft>
              <a:buNone/>
            </a:pPr>
            <a:r>
              <a:rPr lang="nl-BE"/>
              <a:t>General adaptive algorithm</a:t>
            </a:r>
            <a:endParaRPr/>
          </a:p>
        </p:txBody>
      </p:sp>
      <p:pic>
        <p:nvPicPr>
          <p:cNvPr id="472" name="Google Shape;472;g24f56809c47_0_800"/>
          <p:cNvPicPr preferRelativeResize="0"/>
          <p:nvPr/>
        </p:nvPicPr>
        <p:blipFill>
          <a:blip r:embed="rId5">
            <a:alphaModFix/>
          </a:blip>
          <a:stretch>
            <a:fillRect/>
          </a:stretch>
        </p:blipFill>
        <p:spPr>
          <a:xfrm>
            <a:off x="7973600" y="3993875"/>
            <a:ext cx="139075" cy="618825"/>
          </a:xfrm>
          <a:prstGeom prst="rect">
            <a:avLst/>
          </a:prstGeom>
          <a:noFill/>
          <a:ln>
            <a:noFill/>
          </a:ln>
        </p:spPr>
      </p:pic>
      <p:pic>
        <p:nvPicPr>
          <p:cNvPr id="473" name="Google Shape;473;g24f56809c47_0_800"/>
          <p:cNvPicPr preferRelativeResize="0"/>
          <p:nvPr/>
        </p:nvPicPr>
        <p:blipFill>
          <a:blip r:embed="rId6">
            <a:alphaModFix/>
          </a:blip>
          <a:stretch>
            <a:fillRect/>
          </a:stretch>
        </p:blipFill>
        <p:spPr>
          <a:xfrm>
            <a:off x="6713163" y="4063657"/>
            <a:ext cx="2659950" cy="327043"/>
          </a:xfrm>
          <a:prstGeom prst="rect">
            <a:avLst/>
          </a:prstGeom>
          <a:noFill/>
          <a:ln>
            <a:noFill/>
          </a:ln>
        </p:spPr>
      </p:pic>
      <p:pic>
        <p:nvPicPr>
          <p:cNvPr id="474" name="Google Shape;474;g24f56809c47_0_800"/>
          <p:cNvPicPr preferRelativeResize="0"/>
          <p:nvPr/>
        </p:nvPicPr>
        <p:blipFill rotWithShape="1">
          <a:blip r:embed="rId7">
            <a:alphaModFix/>
          </a:blip>
          <a:srcRect b="60564" l="51673" r="12256" t="0"/>
          <a:stretch/>
        </p:blipFill>
        <p:spPr>
          <a:xfrm>
            <a:off x="9520400" y="3842249"/>
            <a:ext cx="1900526" cy="769851"/>
          </a:xfrm>
          <a:prstGeom prst="rect">
            <a:avLst/>
          </a:prstGeom>
          <a:noFill/>
          <a:ln>
            <a:noFill/>
          </a:ln>
        </p:spPr>
      </p:pic>
      <p:pic>
        <p:nvPicPr>
          <p:cNvPr id="475" name="Google Shape;475;g24f56809c47_0_800"/>
          <p:cNvPicPr preferRelativeResize="0"/>
          <p:nvPr/>
        </p:nvPicPr>
        <p:blipFill>
          <a:blip r:embed="rId8">
            <a:alphaModFix/>
          </a:blip>
          <a:stretch>
            <a:fillRect/>
          </a:stretch>
        </p:blipFill>
        <p:spPr>
          <a:xfrm>
            <a:off x="6579350" y="2589970"/>
            <a:ext cx="5421599" cy="284893"/>
          </a:xfrm>
          <a:prstGeom prst="rect">
            <a:avLst/>
          </a:prstGeom>
          <a:noFill/>
          <a:ln>
            <a:noFill/>
          </a:ln>
        </p:spPr>
      </p:pic>
      <p:pic>
        <p:nvPicPr>
          <p:cNvPr id="476" name="Google Shape;476;g24f56809c47_0_800"/>
          <p:cNvPicPr preferRelativeResize="0"/>
          <p:nvPr/>
        </p:nvPicPr>
        <p:blipFill>
          <a:blip r:embed="rId9">
            <a:alphaModFix/>
          </a:blip>
          <a:stretch>
            <a:fillRect/>
          </a:stretch>
        </p:blipFill>
        <p:spPr>
          <a:xfrm>
            <a:off x="1960275" y="5454850"/>
            <a:ext cx="7867650" cy="4286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g25025e05480_0_226"/>
          <p:cNvSpPr txBox="1"/>
          <p:nvPr>
            <p:ph type="title"/>
          </p:nvPr>
        </p:nvSpPr>
        <p:spPr>
          <a:xfrm>
            <a:off x="5754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Adaptive Notch Filter (ANF) Implementation</a:t>
            </a:r>
            <a:endParaRPr/>
          </a:p>
        </p:txBody>
      </p:sp>
      <p:pic>
        <p:nvPicPr>
          <p:cNvPr id="482" name="Google Shape;482;g25025e05480_0_226"/>
          <p:cNvPicPr preferRelativeResize="0"/>
          <p:nvPr/>
        </p:nvPicPr>
        <p:blipFill>
          <a:blip r:embed="rId3">
            <a:alphaModFix/>
          </a:blip>
          <a:stretch>
            <a:fillRect/>
          </a:stretch>
        </p:blipFill>
        <p:spPr>
          <a:xfrm>
            <a:off x="0" y="1089250"/>
            <a:ext cx="4070151" cy="1847275"/>
          </a:xfrm>
          <a:prstGeom prst="rect">
            <a:avLst/>
          </a:prstGeom>
          <a:noFill/>
          <a:ln>
            <a:noFill/>
          </a:ln>
        </p:spPr>
      </p:pic>
      <p:pic>
        <p:nvPicPr>
          <p:cNvPr id="483" name="Google Shape;483;g25025e05480_0_226"/>
          <p:cNvPicPr preferRelativeResize="0"/>
          <p:nvPr/>
        </p:nvPicPr>
        <p:blipFill>
          <a:blip r:embed="rId4">
            <a:alphaModFix/>
          </a:blip>
          <a:stretch>
            <a:fillRect/>
          </a:stretch>
        </p:blipFill>
        <p:spPr>
          <a:xfrm>
            <a:off x="4070151" y="1316681"/>
            <a:ext cx="7817049" cy="4806324"/>
          </a:xfrm>
          <a:prstGeom prst="rect">
            <a:avLst/>
          </a:prstGeom>
          <a:noFill/>
          <a:ln>
            <a:noFill/>
          </a:ln>
        </p:spPr>
      </p:pic>
      <p:sp>
        <p:nvSpPr>
          <p:cNvPr id="484" name="Google Shape;484;g25025e05480_0_226"/>
          <p:cNvSpPr/>
          <p:nvPr/>
        </p:nvSpPr>
        <p:spPr>
          <a:xfrm rot="5400000">
            <a:off x="1877025" y="3415175"/>
            <a:ext cx="1242900" cy="11217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g25025e05480_0_226"/>
          <p:cNvSpPr/>
          <p:nvPr/>
        </p:nvSpPr>
        <p:spPr>
          <a:xfrm>
            <a:off x="1742750" y="1473425"/>
            <a:ext cx="677100" cy="1141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25025e05480_0_226"/>
          <p:cNvSpPr/>
          <p:nvPr/>
        </p:nvSpPr>
        <p:spPr>
          <a:xfrm>
            <a:off x="7402975" y="2983125"/>
            <a:ext cx="789000" cy="1374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g25025e05480_0_226"/>
          <p:cNvSpPr/>
          <p:nvPr/>
        </p:nvSpPr>
        <p:spPr>
          <a:xfrm>
            <a:off x="923800" y="1654175"/>
            <a:ext cx="789000" cy="603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g25025e05480_0_226"/>
          <p:cNvSpPr/>
          <p:nvPr/>
        </p:nvSpPr>
        <p:spPr>
          <a:xfrm>
            <a:off x="6277575" y="3463925"/>
            <a:ext cx="638400" cy="458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25025e05480_0_226"/>
          <p:cNvSpPr/>
          <p:nvPr/>
        </p:nvSpPr>
        <p:spPr>
          <a:xfrm>
            <a:off x="923800" y="2292350"/>
            <a:ext cx="789000" cy="603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25025e05480_0_226"/>
          <p:cNvSpPr/>
          <p:nvPr/>
        </p:nvSpPr>
        <p:spPr>
          <a:xfrm>
            <a:off x="6863350" y="2379525"/>
            <a:ext cx="507300" cy="6036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g25025e05480_0_226"/>
          <p:cNvSpPr/>
          <p:nvPr/>
        </p:nvSpPr>
        <p:spPr>
          <a:xfrm>
            <a:off x="2449800" y="1686375"/>
            <a:ext cx="734400" cy="571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g25025e05480_0_226"/>
          <p:cNvSpPr/>
          <p:nvPr/>
        </p:nvSpPr>
        <p:spPr>
          <a:xfrm>
            <a:off x="8794325" y="3434100"/>
            <a:ext cx="507300" cy="571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g25025e05480_0_226"/>
          <p:cNvSpPr/>
          <p:nvPr/>
        </p:nvSpPr>
        <p:spPr>
          <a:xfrm>
            <a:off x="6701425" y="4358025"/>
            <a:ext cx="638400" cy="458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g25025e05480_0_226"/>
          <p:cNvSpPr/>
          <p:nvPr/>
        </p:nvSpPr>
        <p:spPr>
          <a:xfrm>
            <a:off x="419700" y="1775925"/>
            <a:ext cx="474000" cy="5163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25025e05480_0_226"/>
          <p:cNvSpPr/>
          <p:nvPr/>
        </p:nvSpPr>
        <p:spPr>
          <a:xfrm>
            <a:off x="5279825" y="4329075"/>
            <a:ext cx="474000" cy="5163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g25025e05480_0_226"/>
          <p:cNvSpPr/>
          <p:nvPr/>
        </p:nvSpPr>
        <p:spPr>
          <a:xfrm>
            <a:off x="419700" y="1137875"/>
            <a:ext cx="474000" cy="5163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25025e05480_0_226"/>
          <p:cNvSpPr/>
          <p:nvPr/>
        </p:nvSpPr>
        <p:spPr>
          <a:xfrm>
            <a:off x="6863350" y="4845375"/>
            <a:ext cx="474000" cy="5163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25025e05480_0_226"/>
          <p:cNvSpPr/>
          <p:nvPr/>
        </p:nvSpPr>
        <p:spPr>
          <a:xfrm>
            <a:off x="6192625" y="2525900"/>
            <a:ext cx="638400" cy="4584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5025e05480_0_226"/>
          <p:cNvSpPr/>
          <p:nvPr/>
        </p:nvSpPr>
        <p:spPr>
          <a:xfrm>
            <a:off x="3184200" y="1059425"/>
            <a:ext cx="474000" cy="12429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5025e05480_0_226"/>
          <p:cNvSpPr/>
          <p:nvPr/>
        </p:nvSpPr>
        <p:spPr>
          <a:xfrm>
            <a:off x="8465925" y="4329075"/>
            <a:ext cx="474000" cy="5163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25025e05480_0_226"/>
          <p:cNvSpPr/>
          <p:nvPr/>
        </p:nvSpPr>
        <p:spPr>
          <a:xfrm>
            <a:off x="10134225" y="3841725"/>
            <a:ext cx="474000" cy="516300"/>
          </a:xfrm>
          <a:prstGeom prst="rect">
            <a:avLst/>
          </a:prstGeom>
          <a:noFill/>
          <a:ln cap="flat" cmpd="sng" w="19050">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g25025e05480_0_226"/>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503" name="Google Shape;503;g25025e05480_0_226"/>
          <p:cNvSpPr txBox="1"/>
          <p:nvPr>
            <p:ph idx="1" type="body"/>
          </p:nvPr>
        </p:nvSpPr>
        <p:spPr>
          <a:xfrm>
            <a:off x="-736155" y="2984300"/>
            <a:ext cx="5634900" cy="448800"/>
          </a:xfrm>
          <a:prstGeom prst="rect">
            <a:avLst/>
          </a:prstGeom>
        </p:spPr>
        <p:txBody>
          <a:bodyPr anchorCtr="0" anchor="t" bIns="45700" lIns="91425" spcFirstLastPara="1" rIns="91425" wrap="square" tIns="45700">
            <a:normAutofit lnSpcReduction="10000"/>
          </a:bodyPr>
          <a:lstStyle/>
          <a:p>
            <a:pPr indent="0" lvl="0" marL="0" rtl="0" algn="ctr">
              <a:spcBef>
                <a:spcPts val="1000"/>
              </a:spcBef>
              <a:spcAft>
                <a:spcPts val="0"/>
              </a:spcAft>
              <a:buNone/>
            </a:pPr>
            <a:r>
              <a:rPr lang="nl-BE"/>
              <a:t>Constrained Notch filter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g25025e05480_0_260"/>
          <p:cNvSpPr txBox="1"/>
          <p:nvPr>
            <p:ph type="title"/>
          </p:nvPr>
        </p:nvSpPr>
        <p:spPr>
          <a:xfrm>
            <a:off x="5754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Adaptive Notch Filter (ANF) Implementation</a:t>
            </a:r>
            <a:endParaRPr/>
          </a:p>
        </p:txBody>
      </p:sp>
      <p:sp>
        <p:nvSpPr>
          <p:cNvPr id="509" name="Google Shape;509;g25025e05480_0_260"/>
          <p:cNvSpPr txBox="1"/>
          <p:nvPr/>
        </p:nvSpPr>
        <p:spPr>
          <a:xfrm>
            <a:off x="0" y="1021550"/>
            <a:ext cx="5541900" cy="5541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nl-BE" sz="2400">
                <a:solidFill>
                  <a:schemeClr val="dk1"/>
                </a:solidFill>
              </a:rPr>
              <a:t>ANF - LMS filter coefficient update</a:t>
            </a:r>
            <a:endParaRPr b="1" sz="2400">
              <a:solidFill>
                <a:schemeClr val="dk1"/>
              </a:solidFill>
            </a:endParaRPr>
          </a:p>
        </p:txBody>
      </p:sp>
      <p:pic>
        <p:nvPicPr>
          <p:cNvPr id="510" name="Google Shape;510;g25025e05480_0_260"/>
          <p:cNvPicPr preferRelativeResize="0"/>
          <p:nvPr/>
        </p:nvPicPr>
        <p:blipFill>
          <a:blip r:embed="rId3">
            <a:alphaModFix/>
          </a:blip>
          <a:stretch>
            <a:fillRect/>
          </a:stretch>
        </p:blipFill>
        <p:spPr>
          <a:xfrm>
            <a:off x="5598925" y="1122550"/>
            <a:ext cx="6478400" cy="339350"/>
          </a:xfrm>
          <a:prstGeom prst="rect">
            <a:avLst/>
          </a:prstGeom>
          <a:noFill/>
          <a:ln>
            <a:noFill/>
          </a:ln>
        </p:spPr>
      </p:pic>
      <p:pic>
        <p:nvPicPr>
          <p:cNvPr id="511" name="Google Shape;511;g25025e05480_0_260"/>
          <p:cNvPicPr preferRelativeResize="0"/>
          <p:nvPr/>
        </p:nvPicPr>
        <p:blipFill>
          <a:blip r:embed="rId4">
            <a:alphaModFix/>
          </a:blip>
          <a:stretch>
            <a:fillRect/>
          </a:stretch>
        </p:blipFill>
        <p:spPr>
          <a:xfrm>
            <a:off x="2870000" y="1606600"/>
            <a:ext cx="6869225" cy="4620025"/>
          </a:xfrm>
          <a:prstGeom prst="rect">
            <a:avLst/>
          </a:prstGeom>
          <a:noFill/>
          <a:ln>
            <a:noFill/>
          </a:ln>
        </p:spPr>
      </p:pic>
      <p:sp>
        <p:nvSpPr>
          <p:cNvPr id="512" name="Google Shape;512;g25025e05480_0_260"/>
          <p:cNvSpPr/>
          <p:nvPr/>
        </p:nvSpPr>
        <p:spPr>
          <a:xfrm>
            <a:off x="4275725" y="1654175"/>
            <a:ext cx="5009400" cy="4028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25025e05480_0_260"/>
          <p:cNvSpPr txBox="1"/>
          <p:nvPr/>
        </p:nvSpPr>
        <p:spPr>
          <a:xfrm>
            <a:off x="8042075" y="1743525"/>
            <a:ext cx="1078800" cy="8313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lang="nl-BE" sz="1300">
                <a:solidFill>
                  <a:schemeClr val="dk1"/>
                </a:solidFill>
              </a:rPr>
              <a:t>IIR Direct form II structure</a:t>
            </a:r>
            <a:endParaRPr sz="1300">
              <a:solidFill>
                <a:schemeClr val="dk1"/>
              </a:solidFill>
            </a:endParaRPr>
          </a:p>
          <a:p>
            <a:pPr indent="0" lvl="0" marL="0" rtl="0" algn="l">
              <a:spcBef>
                <a:spcPts val="0"/>
              </a:spcBef>
              <a:spcAft>
                <a:spcPts val="0"/>
              </a:spcAft>
              <a:buNone/>
            </a:pPr>
            <a:r>
              <a:t/>
            </a:r>
            <a:endParaRPr sz="300"/>
          </a:p>
        </p:txBody>
      </p:sp>
      <p:cxnSp>
        <p:nvCxnSpPr>
          <p:cNvPr id="514" name="Google Shape;514;g25025e05480_0_260"/>
          <p:cNvCxnSpPr/>
          <p:nvPr/>
        </p:nvCxnSpPr>
        <p:spPr>
          <a:xfrm rot="10800000">
            <a:off x="2284150" y="2265075"/>
            <a:ext cx="1982100" cy="12000"/>
          </a:xfrm>
          <a:prstGeom prst="straightConnector1">
            <a:avLst/>
          </a:prstGeom>
          <a:noFill/>
          <a:ln cap="flat" cmpd="sng" w="19050">
            <a:solidFill>
              <a:srgbClr val="0000FF"/>
            </a:solidFill>
            <a:prstDash val="solid"/>
            <a:round/>
            <a:headEnd len="med" w="med" type="none"/>
            <a:tailEnd len="med" w="med" type="none"/>
          </a:ln>
        </p:spPr>
      </p:cxnSp>
      <p:cxnSp>
        <p:nvCxnSpPr>
          <p:cNvPr id="515" name="Google Shape;515;g25025e05480_0_260"/>
          <p:cNvCxnSpPr/>
          <p:nvPr/>
        </p:nvCxnSpPr>
        <p:spPr>
          <a:xfrm>
            <a:off x="2319925" y="2265025"/>
            <a:ext cx="7200" cy="3921900"/>
          </a:xfrm>
          <a:prstGeom prst="straightConnector1">
            <a:avLst/>
          </a:prstGeom>
          <a:noFill/>
          <a:ln cap="flat" cmpd="sng" w="19050">
            <a:solidFill>
              <a:srgbClr val="0000FF"/>
            </a:solidFill>
            <a:prstDash val="solid"/>
            <a:round/>
            <a:headEnd len="med" w="med" type="none"/>
            <a:tailEnd len="med" w="med" type="none"/>
          </a:ln>
        </p:spPr>
      </p:cxnSp>
      <p:cxnSp>
        <p:nvCxnSpPr>
          <p:cNvPr id="516" name="Google Shape;516;g25025e05480_0_260"/>
          <p:cNvCxnSpPr/>
          <p:nvPr/>
        </p:nvCxnSpPr>
        <p:spPr>
          <a:xfrm flipH="1" rot="10800000">
            <a:off x="9285175" y="3622175"/>
            <a:ext cx="757200" cy="16200"/>
          </a:xfrm>
          <a:prstGeom prst="straightConnector1">
            <a:avLst/>
          </a:prstGeom>
          <a:noFill/>
          <a:ln cap="flat" cmpd="sng" w="19050">
            <a:solidFill>
              <a:srgbClr val="0000FF"/>
            </a:solidFill>
            <a:prstDash val="solid"/>
            <a:round/>
            <a:headEnd len="med" w="med" type="none"/>
            <a:tailEnd len="med" w="med" type="none"/>
          </a:ln>
        </p:spPr>
      </p:cxnSp>
      <p:cxnSp>
        <p:nvCxnSpPr>
          <p:cNvPr id="517" name="Google Shape;517;g25025e05480_0_260"/>
          <p:cNvCxnSpPr/>
          <p:nvPr/>
        </p:nvCxnSpPr>
        <p:spPr>
          <a:xfrm>
            <a:off x="10035175" y="3622325"/>
            <a:ext cx="7200" cy="2593200"/>
          </a:xfrm>
          <a:prstGeom prst="straightConnector1">
            <a:avLst/>
          </a:prstGeom>
          <a:noFill/>
          <a:ln cap="flat" cmpd="sng" w="19050">
            <a:solidFill>
              <a:srgbClr val="0000FF"/>
            </a:solidFill>
            <a:prstDash val="solid"/>
            <a:round/>
            <a:headEnd len="med" w="med" type="none"/>
            <a:tailEnd len="med" w="med" type="none"/>
          </a:ln>
        </p:spPr>
      </p:cxnSp>
      <p:cxnSp>
        <p:nvCxnSpPr>
          <p:cNvPr id="518" name="Google Shape;518;g25025e05480_0_260"/>
          <p:cNvCxnSpPr/>
          <p:nvPr/>
        </p:nvCxnSpPr>
        <p:spPr>
          <a:xfrm flipH="1" rot="10800000">
            <a:off x="2334225" y="6215450"/>
            <a:ext cx="7729500" cy="7200"/>
          </a:xfrm>
          <a:prstGeom prst="straightConnector1">
            <a:avLst/>
          </a:prstGeom>
          <a:noFill/>
          <a:ln cap="flat" cmpd="sng" w="19050">
            <a:solidFill>
              <a:srgbClr val="0000FF"/>
            </a:solidFill>
            <a:prstDash val="solid"/>
            <a:round/>
            <a:headEnd len="med" w="med" type="none"/>
            <a:tailEnd len="med" w="med" type="none"/>
          </a:ln>
        </p:spPr>
      </p:cxnSp>
      <p:sp>
        <p:nvSpPr>
          <p:cNvPr id="519" name="Google Shape;519;g25025e05480_0_260"/>
          <p:cNvSpPr txBox="1"/>
          <p:nvPr/>
        </p:nvSpPr>
        <p:spPr>
          <a:xfrm>
            <a:off x="2284200" y="2317425"/>
            <a:ext cx="1078800" cy="4311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lang="nl-BE" sz="1300">
                <a:solidFill>
                  <a:schemeClr val="dk1"/>
                </a:solidFill>
              </a:rPr>
              <a:t>LMS</a:t>
            </a:r>
            <a:endParaRPr sz="1300">
              <a:solidFill>
                <a:schemeClr val="dk1"/>
              </a:solidFill>
            </a:endParaRPr>
          </a:p>
          <a:p>
            <a:pPr indent="0" lvl="0" marL="0" rtl="0" algn="l">
              <a:spcBef>
                <a:spcPts val="0"/>
              </a:spcBef>
              <a:spcAft>
                <a:spcPts val="0"/>
              </a:spcAft>
              <a:buNone/>
            </a:pPr>
            <a:r>
              <a:t/>
            </a:r>
            <a:endParaRPr sz="300"/>
          </a:p>
        </p:txBody>
      </p:sp>
      <p:sp>
        <p:nvSpPr>
          <p:cNvPr id="520" name="Google Shape;520;g25025e05480_0_260"/>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g25025e05480_0_297"/>
          <p:cNvSpPr txBox="1"/>
          <p:nvPr>
            <p:ph type="title"/>
          </p:nvPr>
        </p:nvSpPr>
        <p:spPr>
          <a:xfrm>
            <a:off x="5754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Adaptive Notch Filter (ANF) Implementation</a:t>
            </a:r>
            <a:endParaRPr/>
          </a:p>
        </p:txBody>
      </p:sp>
      <p:sp>
        <p:nvSpPr>
          <p:cNvPr id="526" name="Google Shape;526;g25025e05480_0_297"/>
          <p:cNvSpPr txBox="1"/>
          <p:nvPr/>
        </p:nvSpPr>
        <p:spPr>
          <a:xfrm>
            <a:off x="-1121550" y="975100"/>
            <a:ext cx="5541900" cy="5541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b="1" lang="nl-BE" sz="2400">
                <a:solidFill>
                  <a:schemeClr val="dk1"/>
                </a:solidFill>
              </a:rPr>
              <a:t>Update ρ</a:t>
            </a:r>
            <a:endParaRPr b="1" sz="2400">
              <a:solidFill>
                <a:schemeClr val="dk1"/>
              </a:solidFill>
            </a:endParaRPr>
          </a:p>
        </p:txBody>
      </p:sp>
      <p:pic>
        <p:nvPicPr>
          <p:cNvPr id="527" name="Google Shape;527;g25025e05480_0_297"/>
          <p:cNvPicPr preferRelativeResize="0"/>
          <p:nvPr/>
        </p:nvPicPr>
        <p:blipFill>
          <a:blip r:embed="rId3">
            <a:alphaModFix/>
          </a:blip>
          <a:stretch>
            <a:fillRect/>
          </a:stretch>
        </p:blipFill>
        <p:spPr>
          <a:xfrm>
            <a:off x="669750" y="2212325"/>
            <a:ext cx="3785100" cy="452725"/>
          </a:xfrm>
          <a:prstGeom prst="rect">
            <a:avLst/>
          </a:prstGeom>
          <a:noFill/>
          <a:ln>
            <a:noFill/>
          </a:ln>
        </p:spPr>
      </p:pic>
      <p:sp>
        <p:nvSpPr>
          <p:cNvPr id="528" name="Google Shape;528;g25025e05480_0_297"/>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cxnSp>
        <p:nvCxnSpPr>
          <p:cNvPr id="529" name="Google Shape;529;g25025e05480_0_297"/>
          <p:cNvCxnSpPr/>
          <p:nvPr/>
        </p:nvCxnSpPr>
        <p:spPr>
          <a:xfrm>
            <a:off x="662600" y="4086675"/>
            <a:ext cx="0" cy="1743000"/>
          </a:xfrm>
          <a:prstGeom prst="straightConnector1">
            <a:avLst/>
          </a:prstGeom>
          <a:noFill/>
          <a:ln cap="flat" cmpd="sng" w="19050">
            <a:solidFill>
              <a:srgbClr val="000000"/>
            </a:solidFill>
            <a:prstDash val="solid"/>
            <a:round/>
            <a:headEnd len="med" w="med" type="stealth"/>
            <a:tailEnd len="med" w="med" type="none"/>
          </a:ln>
        </p:spPr>
      </p:cxnSp>
      <p:cxnSp>
        <p:nvCxnSpPr>
          <p:cNvPr id="530" name="Google Shape;530;g25025e05480_0_297"/>
          <p:cNvCxnSpPr/>
          <p:nvPr/>
        </p:nvCxnSpPr>
        <p:spPr>
          <a:xfrm>
            <a:off x="669750" y="5822600"/>
            <a:ext cx="3221700" cy="0"/>
          </a:xfrm>
          <a:prstGeom prst="straightConnector1">
            <a:avLst/>
          </a:prstGeom>
          <a:noFill/>
          <a:ln cap="flat" cmpd="sng" w="19050">
            <a:solidFill>
              <a:srgbClr val="000000"/>
            </a:solidFill>
            <a:prstDash val="solid"/>
            <a:round/>
            <a:headEnd len="med" w="med" type="none"/>
            <a:tailEnd len="med" w="med" type="stealth"/>
          </a:ln>
        </p:spPr>
      </p:cxnSp>
      <p:sp>
        <p:nvSpPr>
          <p:cNvPr id="531" name="Google Shape;531;g25025e05480_0_297"/>
          <p:cNvSpPr/>
          <p:nvPr/>
        </p:nvSpPr>
        <p:spPr>
          <a:xfrm>
            <a:off x="662600" y="4393850"/>
            <a:ext cx="2800329" cy="1221566"/>
          </a:xfrm>
          <a:custGeom>
            <a:rect b="b" l="l" r="r" t="t"/>
            <a:pathLst>
              <a:path extrusionOk="0" h="51149" w="35148">
                <a:moveTo>
                  <a:pt x="0" y="51149"/>
                </a:moveTo>
                <a:cubicBezTo>
                  <a:pt x="810" y="45720"/>
                  <a:pt x="2810" y="26004"/>
                  <a:pt x="4858" y="18574"/>
                </a:cubicBezTo>
                <a:cubicBezTo>
                  <a:pt x="6906" y="11145"/>
                  <a:pt x="9478" y="9430"/>
                  <a:pt x="12288" y="6572"/>
                </a:cubicBezTo>
                <a:cubicBezTo>
                  <a:pt x="15098" y="3715"/>
                  <a:pt x="17907" y="2524"/>
                  <a:pt x="21717" y="1429"/>
                </a:cubicBezTo>
                <a:cubicBezTo>
                  <a:pt x="25527" y="334"/>
                  <a:pt x="32910" y="238"/>
                  <a:pt x="35148" y="0"/>
                </a:cubicBezTo>
              </a:path>
            </a:pathLst>
          </a:custGeom>
          <a:noFill/>
          <a:ln cap="flat" cmpd="sng" w="28575">
            <a:solidFill>
              <a:schemeClr val="dk2"/>
            </a:solidFill>
            <a:prstDash val="solid"/>
            <a:round/>
            <a:headEnd len="med" w="med" type="none"/>
            <a:tailEnd len="med" w="med" type="none"/>
          </a:ln>
        </p:spPr>
      </p:sp>
      <p:cxnSp>
        <p:nvCxnSpPr>
          <p:cNvPr id="532" name="Google Shape;532;g25025e05480_0_297"/>
          <p:cNvCxnSpPr/>
          <p:nvPr/>
        </p:nvCxnSpPr>
        <p:spPr>
          <a:xfrm>
            <a:off x="662600" y="4393850"/>
            <a:ext cx="2921700" cy="7200"/>
          </a:xfrm>
          <a:prstGeom prst="straightConnector1">
            <a:avLst/>
          </a:prstGeom>
          <a:noFill/>
          <a:ln cap="flat" cmpd="sng" w="28575">
            <a:solidFill>
              <a:schemeClr val="dk2"/>
            </a:solidFill>
            <a:prstDash val="dot"/>
            <a:round/>
            <a:headEnd len="med" w="med" type="none"/>
            <a:tailEnd len="med" w="med" type="none"/>
          </a:ln>
        </p:spPr>
      </p:cxnSp>
      <p:sp>
        <p:nvSpPr>
          <p:cNvPr id="533" name="Google Shape;533;g25025e05480_0_297"/>
          <p:cNvSpPr txBox="1"/>
          <p:nvPr/>
        </p:nvSpPr>
        <p:spPr>
          <a:xfrm>
            <a:off x="0" y="4243825"/>
            <a:ext cx="5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ρ(∞)</a:t>
            </a:r>
            <a:endParaRPr/>
          </a:p>
        </p:txBody>
      </p:sp>
      <p:sp>
        <p:nvSpPr>
          <p:cNvPr id="534" name="Google Shape;534;g25025e05480_0_297"/>
          <p:cNvSpPr txBox="1"/>
          <p:nvPr/>
        </p:nvSpPr>
        <p:spPr>
          <a:xfrm>
            <a:off x="0" y="5303500"/>
            <a:ext cx="5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ρ(0)</a:t>
            </a:r>
            <a:endParaRPr/>
          </a:p>
        </p:txBody>
      </p:sp>
      <p:sp>
        <p:nvSpPr>
          <p:cNvPr id="535" name="Google Shape;535;g25025e05480_0_297"/>
          <p:cNvSpPr txBox="1"/>
          <p:nvPr/>
        </p:nvSpPr>
        <p:spPr>
          <a:xfrm>
            <a:off x="86600" y="3734225"/>
            <a:ext cx="5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ρ(m)</a:t>
            </a:r>
            <a:endParaRPr/>
          </a:p>
        </p:txBody>
      </p:sp>
      <p:sp>
        <p:nvSpPr>
          <p:cNvPr id="536" name="Google Shape;536;g25025e05480_0_297"/>
          <p:cNvSpPr txBox="1"/>
          <p:nvPr/>
        </p:nvSpPr>
        <p:spPr>
          <a:xfrm>
            <a:off x="3729025" y="5822600"/>
            <a:ext cx="5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t</a:t>
            </a:r>
            <a:endParaRPr/>
          </a:p>
        </p:txBody>
      </p:sp>
      <p:sp>
        <p:nvSpPr>
          <p:cNvPr id="537" name="Google Shape;537;g25025e05480_0_297"/>
          <p:cNvSpPr/>
          <p:nvPr/>
        </p:nvSpPr>
        <p:spPr>
          <a:xfrm>
            <a:off x="662600" y="4401000"/>
            <a:ext cx="2921754" cy="1221632"/>
          </a:xfrm>
          <a:custGeom>
            <a:rect b="b" l="l" r="r" t="t"/>
            <a:pathLst>
              <a:path extrusionOk="0" h="47720" w="119158">
                <a:moveTo>
                  <a:pt x="0" y="47720"/>
                </a:moveTo>
                <a:cubicBezTo>
                  <a:pt x="2905" y="43767"/>
                  <a:pt x="10954" y="29861"/>
                  <a:pt x="17431" y="24003"/>
                </a:cubicBezTo>
                <a:cubicBezTo>
                  <a:pt x="23908" y="18145"/>
                  <a:pt x="30051" y="15764"/>
                  <a:pt x="38862" y="12573"/>
                </a:cubicBezTo>
                <a:cubicBezTo>
                  <a:pt x="47673" y="9382"/>
                  <a:pt x="59960" y="6715"/>
                  <a:pt x="70295" y="4858"/>
                </a:cubicBezTo>
                <a:cubicBezTo>
                  <a:pt x="80630" y="3001"/>
                  <a:pt x="92726" y="2239"/>
                  <a:pt x="100870" y="1429"/>
                </a:cubicBezTo>
                <a:cubicBezTo>
                  <a:pt x="109014" y="619"/>
                  <a:pt x="116110" y="238"/>
                  <a:pt x="119158" y="0"/>
                </a:cubicBezTo>
              </a:path>
            </a:pathLst>
          </a:custGeom>
          <a:noFill/>
          <a:ln cap="flat" cmpd="sng" w="28575">
            <a:solidFill>
              <a:srgbClr val="FF9900"/>
            </a:solidFill>
            <a:prstDash val="solid"/>
            <a:round/>
            <a:headEnd len="med" w="med" type="none"/>
            <a:tailEnd len="med" w="med" type="none"/>
          </a:ln>
        </p:spPr>
      </p:sp>
      <p:sp>
        <p:nvSpPr>
          <p:cNvPr id="538" name="Google Shape;538;g25025e05480_0_297"/>
          <p:cNvSpPr txBox="1"/>
          <p:nvPr/>
        </p:nvSpPr>
        <p:spPr>
          <a:xfrm>
            <a:off x="749200" y="4361675"/>
            <a:ext cx="8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small λ</a:t>
            </a:r>
            <a:endParaRPr/>
          </a:p>
        </p:txBody>
      </p:sp>
      <p:sp>
        <p:nvSpPr>
          <p:cNvPr id="539" name="Google Shape;539;g25025e05480_0_297"/>
          <p:cNvSpPr txBox="1"/>
          <p:nvPr/>
        </p:nvSpPr>
        <p:spPr>
          <a:xfrm>
            <a:off x="1433500" y="4804538"/>
            <a:ext cx="88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big </a:t>
            </a:r>
            <a:r>
              <a:rPr lang="nl-BE"/>
              <a:t>λ</a:t>
            </a:r>
            <a:endParaRPr/>
          </a:p>
        </p:txBody>
      </p:sp>
      <p:sp>
        <p:nvSpPr>
          <p:cNvPr id="540" name="Google Shape;540;g25025e05480_0_297"/>
          <p:cNvSpPr/>
          <p:nvPr/>
        </p:nvSpPr>
        <p:spPr>
          <a:xfrm>
            <a:off x="4199825" y="3725200"/>
            <a:ext cx="6298500" cy="2404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1" name="Google Shape;541;g25025e05480_0_297"/>
          <p:cNvCxnSpPr/>
          <p:nvPr/>
        </p:nvCxnSpPr>
        <p:spPr>
          <a:xfrm flipH="1">
            <a:off x="5225850" y="4714850"/>
            <a:ext cx="17400" cy="1140900"/>
          </a:xfrm>
          <a:prstGeom prst="straightConnector1">
            <a:avLst/>
          </a:prstGeom>
          <a:noFill/>
          <a:ln cap="flat" cmpd="sng" w="19050">
            <a:solidFill>
              <a:srgbClr val="000000"/>
            </a:solidFill>
            <a:prstDash val="solid"/>
            <a:round/>
            <a:headEnd len="med" w="med" type="stealth"/>
            <a:tailEnd len="med" w="med" type="none"/>
          </a:ln>
        </p:spPr>
      </p:cxnSp>
      <p:cxnSp>
        <p:nvCxnSpPr>
          <p:cNvPr id="542" name="Google Shape;542;g25025e05480_0_297"/>
          <p:cNvCxnSpPr/>
          <p:nvPr/>
        </p:nvCxnSpPr>
        <p:spPr>
          <a:xfrm>
            <a:off x="5232900" y="5848725"/>
            <a:ext cx="1878900" cy="4500"/>
          </a:xfrm>
          <a:prstGeom prst="straightConnector1">
            <a:avLst/>
          </a:prstGeom>
          <a:noFill/>
          <a:ln cap="flat" cmpd="sng" w="19050">
            <a:solidFill>
              <a:srgbClr val="000000"/>
            </a:solidFill>
            <a:prstDash val="solid"/>
            <a:round/>
            <a:headEnd len="med" w="med" type="none"/>
            <a:tailEnd len="med" w="med" type="stealth"/>
          </a:ln>
        </p:spPr>
      </p:cxnSp>
      <p:sp>
        <p:nvSpPr>
          <p:cNvPr id="543" name="Google Shape;543;g25025e05480_0_297"/>
          <p:cNvSpPr txBox="1"/>
          <p:nvPr/>
        </p:nvSpPr>
        <p:spPr>
          <a:xfrm>
            <a:off x="4572375" y="4585575"/>
            <a:ext cx="5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Gain</a:t>
            </a:r>
            <a:endParaRPr/>
          </a:p>
        </p:txBody>
      </p:sp>
      <p:sp>
        <p:nvSpPr>
          <p:cNvPr id="544" name="Google Shape;544;g25025e05480_0_297"/>
          <p:cNvSpPr txBox="1"/>
          <p:nvPr/>
        </p:nvSpPr>
        <p:spPr>
          <a:xfrm>
            <a:off x="7182375" y="5650875"/>
            <a:ext cx="5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f</a:t>
            </a:r>
            <a:endParaRPr/>
          </a:p>
        </p:txBody>
      </p:sp>
      <p:cxnSp>
        <p:nvCxnSpPr>
          <p:cNvPr id="545" name="Google Shape;545;g25025e05480_0_297"/>
          <p:cNvCxnSpPr/>
          <p:nvPr/>
        </p:nvCxnSpPr>
        <p:spPr>
          <a:xfrm flipH="1">
            <a:off x="8051825" y="4714850"/>
            <a:ext cx="17400" cy="1140900"/>
          </a:xfrm>
          <a:prstGeom prst="straightConnector1">
            <a:avLst/>
          </a:prstGeom>
          <a:noFill/>
          <a:ln cap="flat" cmpd="sng" w="19050">
            <a:solidFill>
              <a:srgbClr val="000000"/>
            </a:solidFill>
            <a:prstDash val="solid"/>
            <a:round/>
            <a:headEnd len="med" w="med" type="stealth"/>
            <a:tailEnd len="med" w="med" type="none"/>
          </a:ln>
        </p:spPr>
      </p:cxnSp>
      <p:cxnSp>
        <p:nvCxnSpPr>
          <p:cNvPr id="546" name="Google Shape;546;g25025e05480_0_297"/>
          <p:cNvCxnSpPr/>
          <p:nvPr/>
        </p:nvCxnSpPr>
        <p:spPr>
          <a:xfrm>
            <a:off x="8058875" y="5848725"/>
            <a:ext cx="1878900" cy="4500"/>
          </a:xfrm>
          <a:prstGeom prst="straightConnector1">
            <a:avLst/>
          </a:prstGeom>
          <a:noFill/>
          <a:ln cap="flat" cmpd="sng" w="19050">
            <a:solidFill>
              <a:srgbClr val="000000"/>
            </a:solidFill>
            <a:prstDash val="solid"/>
            <a:round/>
            <a:headEnd len="med" w="med" type="none"/>
            <a:tailEnd len="med" w="med" type="stealth"/>
          </a:ln>
        </p:spPr>
      </p:cxnSp>
      <p:sp>
        <p:nvSpPr>
          <p:cNvPr id="547" name="Google Shape;547;g25025e05480_0_297"/>
          <p:cNvSpPr txBox="1"/>
          <p:nvPr/>
        </p:nvSpPr>
        <p:spPr>
          <a:xfrm>
            <a:off x="7398350" y="4585575"/>
            <a:ext cx="5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Gain</a:t>
            </a:r>
            <a:endParaRPr/>
          </a:p>
        </p:txBody>
      </p:sp>
      <p:sp>
        <p:nvSpPr>
          <p:cNvPr id="548" name="Google Shape;548;g25025e05480_0_297"/>
          <p:cNvSpPr txBox="1"/>
          <p:nvPr/>
        </p:nvSpPr>
        <p:spPr>
          <a:xfrm>
            <a:off x="10008350" y="5650875"/>
            <a:ext cx="576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f</a:t>
            </a:r>
            <a:endParaRPr/>
          </a:p>
        </p:txBody>
      </p:sp>
      <p:pic>
        <p:nvPicPr>
          <p:cNvPr id="549" name="Google Shape;549;g25025e05480_0_297"/>
          <p:cNvPicPr preferRelativeResize="0"/>
          <p:nvPr/>
        </p:nvPicPr>
        <p:blipFill>
          <a:blip r:embed="rId4">
            <a:alphaModFix/>
          </a:blip>
          <a:stretch>
            <a:fillRect/>
          </a:stretch>
        </p:blipFill>
        <p:spPr>
          <a:xfrm>
            <a:off x="4366588" y="975100"/>
            <a:ext cx="6500924" cy="5063324"/>
          </a:xfrm>
          <a:prstGeom prst="rect">
            <a:avLst/>
          </a:prstGeom>
          <a:noFill/>
          <a:ln>
            <a:noFill/>
          </a:ln>
        </p:spPr>
      </p:pic>
      <p:sp>
        <p:nvSpPr>
          <p:cNvPr id="550" name="Google Shape;550;g25025e05480_0_297"/>
          <p:cNvSpPr/>
          <p:nvPr/>
        </p:nvSpPr>
        <p:spPr>
          <a:xfrm>
            <a:off x="5800963" y="975100"/>
            <a:ext cx="2414700" cy="1525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25025e05480_0_297"/>
          <p:cNvSpPr/>
          <p:nvPr/>
        </p:nvSpPr>
        <p:spPr>
          <a:xfrm>
            <a:off x="5253975" y="5110175"/>
            <a:ext cx="1716600" cy="758575"/>
          </a:xfrm>
          <a:custGeom>
            <a:rect b="b" l="l" r="r" t="t"/>
            <a:pathLst>
              <a:path extrusionOk="0" h="30343" w="68664">
                <a:moveTo>
                  <a:pt x="0" y="0"/>
                </a:moveTo>
                <a:cubicBezTo>
                  <a:pt x="6941" y="0"/>
                  <a:pt x="14905" y="3269"/>
                  <a:pt x="18757" y="9044"/>
                </a:cubicBezTo>
                <a:cubicBezTo>
                  <a:pt x="23702" y="16457"/>
                  <a:pt x="26380" y="28679"/>
                  <a:pt x="35170" y="30145"/>
                </a:cubicBezTo>
                <a:cubicBezTo>
                  <a:pt x="44680" y="31731"/>
                  <a:pt x="43939" y="12955"/>
                  <a:pt x="48902" y="4689"/>
                </a:cubicBezTo>
                <a:cubicBezTo>
                  <a:pt x="52324" y="-1010"/>
                  <a:pt x="62016" y="2010"/>
                  <a:pt x="68664" y="2010"/>
                </a:cubicBezTo>
              </a:path>
            </a:pathLst>
          </a:custGeom>
          <a:noFill/>
          <a:ln cap="flat" cmpd="sng" w="9525">
            <a:solidFill>
              <a:schemeClr val="dk2"/>
            </a:solidFill>
            <a:prstDash val="solid"/>
            <a:round/>
            <a:headEnd len="med" w="med" type="none"/>
            <a:tailEnd len="med" w="med" type="none"/>
          </a:ln>
        </p:spPr>
      </p:sp>
      <p:sp>
        <p:nvSpPr>
          <p:cNvPr id="552" name="Google Shape;552;g25025e05480_0_297"/>
          <p:cNvSpPr/>
          <p:nvPr/>
        </p:nvSpPr>
        <p:spPr>
          <a:xfrm>
            <a:off x="8075900" y="5122449"/>
            <a:ext cx="1666350" cy="752575"/>
          </a:xfrm>
          <a:custGeom>
            <a:rect b="b" l="l" r="r" t="t"/>
            <a:pathLst>
              <a:path extrusionOk="0" h="30103" w="66654">
                <a:moveTo>
                  <a:pt x="0" y="849"/>
                </a:moveTo>
                <a:cubicBezTo>
                  <a:pt x="6177" y="849"/>
                  <a:pt x="12897" y="97"/>
                  <a:pt x="18422" y="2859"/>
                </a:cubicBezTo>
                <a:cubicBezTo>
                  <a:pt x="27182" y="7239"/>
                  <a:pt x="26095" y="20896"/>
                  <a:pt x="30480" y="29654"/>
                </a:cubicBezTo>
                <a:cubicBezTo>
                  <a:pt x="30705" y="30103"/>
                  <a:pt x="30480" y="29152"/>
                  <a:pt x="30480" y="28649"/>
                </a:cubicBezTo>
                <a:cubicBezTo>
                  <a:pt x="30480" y="20983"/>
                  <a:pt x="31701" y="12864"/>
                  <a:pt x="35504" y="6208"/>
                </a:cubicBezTo>
                <a:cubicBezTo>
                  <a:pt x="40731" y="-2940"/>
                  <a:pt x="56118" y="849"/>
                  <a:pt x="66654" y="849"/>
                </a:cubicBezTo>
              </a:path>
            </a:pathLst>
          </a:custGeom>
          <a:noFill/>
          <a:ln cap="flat" cmpd="sng" w="9525">
            <a:solidFill>
              <a:schemeClr val="dk2"/>
            </a:solidFill>
            <a:prstDash val="solid"/>
            <a:round/>
            <a:headEnd len="med" w="med" type="none"/>
            <a:tailEnd len="med" w="med" type="none"/>
          </a:ln>
        </p:spPr>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5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55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g24f56809c47_0_1176"/>
          <p:cNvSpPr txBox="1"/>
          <p:nvPr>
            <p:ph type="title"/>
          </p:nvPr>
        </p:nvSpPr>
        <p:spPr>
          <a:xfrm>
            <a:off x="579120" y="510988"/>
            <a:ext cx="11039700" cy="51843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lt1"/>
              </a:buClr>
              <a:buSzPts val="6000"/>
              <a:buFont typeface="Arial"/>
              <a:buNone/>
            </a:pPr>
            <a:r>
              <a:rPr b="1" lang="nl-BE"/>
              <a:t>4</a:t>
            </a:r>
            <a:r>
              <a:rPr b="1" lang="nl-BE"/>
              <a:t>. Result and Discussion</a:t>
            </a:r>
            <a:endParaRPr b="1"/>
          </a:p>
          <a:p>
            <a:pPr indent="0" lvl="0" marL="0" rtl="0" algn="l">
              <a:lnSpc>
                <a:spcPct val="100000"/>
              </a:lnSpc>
              <a:spcBef>
                <a:spcPts val="0"/>
              </a:spcBef>
              <a:spcAft>
                <a:spcPts val="0"/>
              </a:spcAft>
              <a:buClr>
                <a:schemeClr val="lt1"/>
              </a:buClr>
              <a:buSzPts val="6000"/>
              <a:buFont typeface="Arial"/>
              <a:buNone/>
            </a:pPr>
            <a:r>
              <a:t/>
            </a:r>
            <a:endParaRPr b="1"/>
          </a:p>
        </p:txBody>
      </p:sp>
      <p:sp>
        <p:nvSpPr>
          <p:cNvPr id="558" name="Google Shape;558;g24f56809c47_0_1176"/>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3"/>
          <p:cNvSpPr txBox="1"/>
          <p:nvPr>
            <p:ph type="title"/>
          </p:nvPr>
        </p:nvSpPr>
        <p:spPr>
          <a:xfrm>
            <a:off x="579120" y="510988"/>
            <a:ext cx="11039793" cy="5184424"/>
          </a:xfrm>
          <a:prstGeom prst="rect">
            <a:avLst/>
          </a:prstGeom>
          <a:noFill/>
          <a:ln>
            <a:noFill/>
          </a:ln>
        </p:spPr>
        <p:txBody>
          <a:bodyPr anchorCtr="0" anchor="ctr" bIns="0" lIns="0" spcFirstLastPara="1" rIns="0" wrap="square" tIns="0">
            <a:noAutofit/>
          </a:bodyPr>
          <a:lstStyle/>
          <a:p>
            <a:pPr indent="-609600" lvl="0" marL="457200" rtl="0" algn="ctr">
              <a:lnSpc>
                <a:spcPct val="100000"/>
              </a:lnSpc>
              <a:spcBef>
                <a:spcPts val="0"/>
              </a:spcBef>
              <a:spcAft>
                <a:spcPts val="0"/>
              </a:spcAft>
              <a:buSzPts val="6000"/>
              <a:buAutoNum type="arabicPeriod"/>
            </a:pPr>
            <a:r>
              <a:rPr b="1" lang="nl-BE"/>
              <a:t>Introduction</a:t>
            </a:r>
            <a:endParaRPr/>
          </a:p>
        </p:txBody>
      </p:sp>
      <p:sp>
        <p:nvSpPr>
          <p:cNvPr id="89" name="Google Shape;89;p3"/>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000"/>
              <a:buNone/>
            </a:pPr>
            <a:fld id="{00000000-1234-1234-1234-123412341234}" type="slidenum">
              <a:rPr lang="nl-BE"/>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g24f9263a533_0_0"/>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Physical Utilization</a:t>
            </a:r>
            <a:endParaRPr sz="3200"/>
          </a:p>
        </p:txBody>
      </p:sp>
      <p:sp>
        <p:nvSpPr>
          <p:cNvPr id="564" name="Google Shape;564;g24f9263a533_0_0"/>
          <p:cNvSpPr txBox="1"/>
          <p:nvPr>
            <p:ph idx="12" type="sldNum"/>
          </p:nvPr>
        </p:nvSpPr>
        <p:spPr>
          <a:xfrm>
            <a:off x="13037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pic>
        <p:nvPicPr>
          <p:cNvPr id="565" name="Google Shape;565;g24f9263a533_0_0"/>
          <p:cNvPicPr preferRelativeResize="0"/>
          <p:nvPr/>
        </p:nvPicPr>
        <p:blipFill>
          <a:blip r:embed="rId3">
            <a:alphaModFix/>
          </a:blip>
          <a:stretch>
            <a:fillRect/>
          </a:stretch>
        </p:blipFill>
        <p:spPr>
          <a:xfrm>
            <a:off x="451100" y="3017281"/>
            <a:ext cx="5838825" cy="2562225"/>
          </a:xfrm>
          <a:prstGeom prst="rect">
            <a:avLst/>
          </a:prstGeom>
          <a:noFill/>
          <a:ln>
            <a:noFill/>
          </a:ln>
        </p:spPr>
      </p:pic>
      <p:pic>
        <p:nvPicPr>
          <p:cNvPr id="566" name="Google Shape;566;g24f9263a533_0_0"/>
          <p:cNvPicPr preferRelativeResize="0"/>
          <p:nvPr/>
        </p:nvPicPr>
        <p:blipFill>
          <a:blip r:embed="rId4">
            <a:alphaModFix/>
          </a:blip>
          <a:stretch>
            <a:fillRect/>
          </a:stretch>
        </p:blipFill>
        <p:spPr>
          <a:xfrm>
            <a:off x="6605350" y="2824543"/>
            <a:ext cx="5011851" cy="2947688"/>
          </a:xfrm>
          <a:prstGeom prst="rect">
            <a:avLst/>
          </a:prstGeom>
          <a:noFill/>
          <a:ln>
            <a:noFill/>
          </a:ln>
        </p:spPr>
      </p:pic>
      <p:sp>
        <p:nvSpPr>
          <p:cNvPr id="567" name="Google Shape;567;g24f9263a533_0_0"/>
          <p:cNvSpPr txBox="1"/>
          <p:nvPr/>
        </p:nvSpPr>
        <p:spPr>
          <a:xfrm>
            <a:off x="490025" y="1460250"/>
            <a:ext cx="10968300" cy="1236600"/>
          </a:xfrm>
          <a:prstGeom prst="rect">
            <a:avLst/>
          </a:prstGeom>
          <a:noFill/>
          <a:ln>
            <a:noFill/>
          </a:ln>
        </p:spPr>
        <p:txBody>
          <a:bodyPr anchorCtr="0" anchor="t" bIns="91425" lIns="91425" spcFirstLastPara="1" rIns="91425" wrap="square" tIns="91425">
            <a:spAutoFit/>
          </a:bodyPr>
          <a:lstStyle/>
          <a:p>
            <a:pPr indent="-241300" lvl="0" marL="228600" rtl="0" algn="l">
              <a:spcBef>
                <a:spcPts val="500"/>
              </a:spcBef>
              <a:spcAft>
                <a:spcPts val="0"/>
              </a:spcAft>
              <a:buClr>
                <a:schemeClr val="dk1"/>
              </a:buClr>
              <a:buSzPts val="2000"/>
              <a:buChar char="•"/>
            </a:pPr>
            <a:r>
              <a:rPr lang="nl-BE" sz="2000">
                <a:solidFill>
                  <a:schemeClr val="dk1"/>
                </a:solidFill>
              </a:rPr>
              <a:t>Heavily relies on DSP resources(91%) =&gt; High demand for signal processing operations</a:t>
            </a:r>
            <a:endParaRPr sz="2000">
              <a:solidFill>
                <a:schemeClr val="dk1"/>
              </a:solidFill>
            </a:endParaRPr>
          </a:p>
          <a:p>
            <a:pPr indent="-241300" lvl="0" marL="228600" rtl="0" algn="l">
              <a:spcBef>
                <a:spcPts val="500"/>
              </a:spcBef>
              <a:spcAft>
                <a:spcPts val="0"/>
              </a:spcAft>
              <a:buClr>
                <a:schemeClr val="dk1"/>
              </a:buClr>
              <a:buSzPts val="2000"/>
              <a:buChar char="•"/>
            </a:pPr>
            <a:r>
              <a:rPr lang="nl-BE" sz="2000">
                <a:solidFill>
                  <a:schemeClr val="dk1"/>
                </a:solidFill>
              </a:rPr>
              <a:t>Optimisation: optimise algorithms, reuse DSP resources, use other resources instead,</a:t>
            </a:r>
            <a:endParaRPr sz="2000">
              <a:solidFill>
                <a:schemeClr val="dk1"/>
              </a:solidFill>
            </a:endParaRPr>
          </a:p>
          <a:p>
            <a:pPr indent="0" lvl="0" marL="228600" rtl="0" algn="l">
              <a:spcBef>
                <a:spcPts val="500"/>
              </a:spcBef>
              <a:spcAft>
                <a:spcPts val="0"/>
              </a:spcAft>
              <a:buNone/>
            </a:pPr>
            <a:r>
              <a:rPr lang="nl-BE" sz="2000">
                <a:solidFill>
                  <a:schemeClr val="dk1"/>
                </a:solidFill>
              </a:rPr>
              <a:t>				combine left and right channels =&gt; can save half the resources</a:t>
            </a:r>
            <a:endParaRPr sz="2000">
              <a:solidFill>
                <a:schemeClr val="dk1"/>
              </a:solidFill>
            </a:endParaRPr>
          </a:p>
        </p:txBody>
      </p:sp>
      <p:sp>
        <p:nvSpPr>
          <p:cNvPr id="568" name="Google Shape;568;g24f9263a533_0_0"/>
          <p:cNvSpPr/>
          <p:nvPr/>
        </p:nvSpPr>
        <p:spPr>
          <a:xfrm>
            <a:off x="622850" y="4146288"/>
            <a:ext cx="816000" cy="30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68"/>
                                        </p:tgtEl>
                                        <p:attrNameLst>
                                          <p:attrName>style.visibility</p:attrName>
                                        </p:attrNameLst>
                                      </p:cBhvr>
                                      <p:to>
                                        <p:strVal val="visible"/>
                                      </p:to>
                                    </p:set>
                                    <p:animEffect filter="fade" transition="in">
                                      <p:cBhvr>
                                        <p:cTn dur="1000"/>
                                        <p:tgtEl>
                                          <p:spTgt spid="5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g25025e05480_0_406"/>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Clock Utilization</a:t>
            </a:r>
            <a:endParaRPr sz="3200"/>
          </a:p>
        </p:txBody>
      </p:sp>
      <p:sp>
        <p:nvSpPr>
          <p:cNvPr id="574" name="Google Shape;574;g25025e05480_0_406"/>
          <p:cNvSpPr txBox="1"/>
          <p:nvPr>
            <p:ph idx="12" type="sldNum"/>
          </p:nvPr>
        </p:nvSpPr>
        <p:spPr>
          <a:xfrm>
            <a:off x="13037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575" name="Google Shape;575;g25025e05480_0_406"/>
          <p:cNvSpPr txBox="1"/>
          <p:nvPr/>
        </p:nvSpPr>
        <p:spPr>
          <a:xfrm>
            <a:off x="498050" y="1066175"/>
            <a:ext cx="10968300" cy="492600"/>
          </a:xfrm>
          <a:prstGeom prst="rect">
            <a:avLst/>
          </a:prstGeom>
          <a:noFill/>
          <a:ln>
            <a:noFill/>
          </a:ln>
        </p:spPr>
        <p:txBody>
          <a:bodyPr anchorCtr="0" anchor="t" bIns="91425" lIns="91425" spcFirstLastPara="1" rIns="91425" wrap="square" tIns="91425">
            <a:spAutoFit/>
          </a:bodyPr>
          <a:lstStyle/>
          <a:p>
            <a:pPr indent="-241300" lvl="0" marL="228600" rtl="0" algn="l">
              <a:spcBef>
                <a:spcPts val="500"/>
              </a:spcBef>
              <a:spcAft>
                <a:spcPts val="0"/>
              </a:spcAft>
              <a:buClr>
                <a:schemeClr val="dk1"/>
              </a:buClr>
              <a:buSzPts val="2000"/>
              <a:buChar char="•"/>
            </a:pPr>
            <a:r>
              <a:rPr lang="nl-BE" sz="2000">
                <a:solidFill>
                  <a:schemeClr val="dk1"/>
                </a:solidFill>
              </a:rPr>
              <a:t>Definition</a:t>
            </a:r>
            <a:endParaRPr sz="2000">
              <a:solidFill>
                <a:schemeClr val="dk1"/>
              </a:solidFill>
            </a:endParaRPr>
          </a:p>
        </p:txBody>
      </p:sp>
      <p:pic>
        <p:nvPicPr>
          <p:cNvPr id="576" name="Google Shape;576;g25025e05480_0_406"/>
          <p:cNvPicPr preferRelativeResize="0"/>
          <p:nvPr/>
        </p:nvPicPr>
        <p:blipFill rotWithShape="1">
          <a:blip r:embed="rId3">
            <a:alphaModFix/>
          </a:blip>
          <a:srcRect b="35591" l="0" r="0" t="0"/>
          <a:stretch/>
        </p:blipFill>
        <p:spPr>
          <a:xfrm>
            <a:off x="48175" y="1590238"/>
            <a:ext cx="6826685" cy="3176688"/>
          </a:xfrm>
          <a:prstGeom prst="rect">
            <a:avLst/>
          </a:prstGeom>
          <a:noFill/>
          <a:ln>
            <a:noFill/>
          </a:ln>
        </p:spPr>
      </p:pic>
      <p:pic>
        <p:nvPicPr>
          <p:cNvPr id="577" name="Google Shape;577;g25025e05480_0_406"/>
          <p:cNvPicPr preferRelativeResize="0"/>
          <p:nvPr/>
        </p:nvPicPr>
        <p:blipFill>
          <a:blip r:embed="rId4">
            <a:alphaModFix/>
          </a:blip>
          <a:stretch>
            <a:fillRect/>
          </a:stretch>
        </p:blipFill>
        <p:spPr>
          <a:xfrm>
            <a:off x="1421539" y="5112637"/>
            <a:ext cx="3315711" cy="751662"/>
          </a:xfrm>
          <a:prstGeom prst="rect">
            <a:avLst/>
          </a:prstGeom>
          <a:noFill/>
          <a:ln>
            <a:noFill/>
          </a:ln>
        </p:spPr>
      </p:pic>
      <p:pic>
        <p:nvPicPr>
          <p:cNvPr id="578" name="Google Shape;578;g25025e05480_0_406"/>
          <p:cNvPicPr preferRelativeResize="0"/>
          <p:nvPr/>
        </p:nvPicPr>
        <p:blipFill>
          <a:blip r:embed="rId5">
            <a:alphaModFix/>
          </a:blip>
          <a:stretch>
            <a:fillRect/>
          </a:stretch>
        </p:blipFill>
        <p:spPr>
          <a:xfrm>
            <a:off x="5371204" y="5013800"/>
            <a:ext cx="4275698" cy="850500"/>
          </a:xfrm>
          <a:prstGeom prst="rect">
            <a:avLst/>
          </a:prstGeom>
          <a:noFill/>
          <a:ln>
            <a:noFill/>
          </a:ln>
        </p:spPr>
      </p:pic>
      <p:pic>
        <p:nvPicPr>
          <p:cNvPr id="579" name="Google Shape;579;g25025e05480_0_406"/>
          <p:cNvPicPr preferRelativeResize="0"/>
          <p:nvPr/>
        </p:nvPicPr>
        <p:blipFill rotWithShape="1">
          <a:blip r:embed="rId3">
            <a:alphaModFix/>
          </a:blip>
          <a:srcRect b="0" l="0" r="0" t="61180"/>
          <a:stretch/>
        </p:blipFill>
        <p:spPr>
          <a:xfrm>
            <a:off x="6701475" y="2978797"/>
            <a:ext cx="5490524" cy="1539853"/>
          </a:xfrm>
          <a:prstGeom prst="rect">
            <a:avLst/>
          </a:prstGeom>
          <a:noFill/>
          <a:ln>
            <a:noFill/>
          </a:ln>
        </p:spPr>
      </p:pic>
      <p:pic>
        <p:nvPicPr>
          <p:cNvPr id="580" name="Google Shape;580;g25025e05480_0_406"/>
          <p:cNvPicPr preferRelativeResize="0"/>
          <p:nvPr/>
        </p:nvPicPr>
        <p:blipFill>
          <a:blip r:embed="rId6">
            <a:alphaModFix/>
          </a:blip>
          <a:stretch>
            <a:fillRect/>
          </a:stretch>
        </p:blipFill>
        <p:spPr>
          <a:xfrm>
            <a:off x="9261885" y="5253313"/>
            <a:ext cx="561975" cy="3714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g25025e05480_0_148"/>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Clock Utilization</a:t>
            </a:r>
            <a:endParaRPr sz="3200"/>
          </a:p>
        </p:txBody>
      </p:sp>
      <p:sp>
        <p:nvSpPr>
          <p:cNvPr id="586" name="Google Shape;586;g25025e05480_0_148"/>
          <p:cNvSpPr txBox="1"/>
          <p:nvPr>
            <p:ph idx="12" type="sldNum"/>
          </p:nvPr>
        </p:nvSpPr>
        <p:spPr>
          <a:xfrm>
            <a:off x="13037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587" name="Google Shape;587;g25025e05480_0_148"/>
          <p:cNvSpPr txBox="1"/>
          <p:nvPr/>
        </p:nvSpPr>
        <p:spPr>
          <a:xfrm>
            <a:off x="393250" y="1988575"/>
            <a:ext cx="5226000" cy="2224200"/>
          </a:xfrm>
          <a:prstGeom prst="rect">
            <a:avLst/>
          </a:prstGeom>
          <a:noFill/>
          <a:ln>
            <a:noFill/>
          </a:ln>
        </p:spPr>
        <p:txBody>
          <a:bodyPr anchorCtr="0" anchor="t" bIns="91425" lIns="91425" spcFirstLastPara="1" rIns="91425" wrap="square" tIns="91425">
            <a:spAutoFit/>
          </a:bodyPr>
          <a:lstStyle/>
          <a:p>
            <a:pPr indent="-241300" lvl="0" marL="228600" rtl="0" algn="l">
              <a:spcBef>
                <a:spcPts val="500"/>
              </a:spcBef>
              <a:spcAft>
                <a:spcPts val="0"/>
              </a:spcAft>
              <a:buClr>
                <a:schemeClr val="dk1"/>
              </a:buClr>
              <a:buSzPts val="2000"/>
              <a:buChar char="•"/>
            </a:pPr>
            <a:r>
              <a:rPr lang="nl-BE" sz="2000">
                <a:solidFill>
                  <a:schemeClr val="dk1"/>
                </a:solidFill>
              </a:rPr>
              <a:t>High remaining clock utilization</a:t>
            </a:r>
            <a:endParaRPr sz="2000">
              <a:solidFill>
                <a:schemeClr val="dk1"/>
              </a:solidFill>
            </a:endParaRPr>
          </a:p>
          <a:p>
            <a:pPr indent="0" lvl="0" marL="228600" rtl="0" algn="l">
              <a:spcBef>
                <a:spcPts val="500"/>
              </a:spcBef>
              <a:spcAft>
                <a:spcPts val="0"/>
              </a:spcAft>
              <a:buNone/>
            </a:pPr>
            <a:r>
              <a:rPr lang="nl-BE" sz="2000">
                <a:solidFill>
                  <a:schemeClr val="dk1"/>
                </a:solidFill>
              </a:rPr>
              <a:t>=&gt; Support for more complex algorithms</a:t>
            </a:r>
            <a:endParaRPr sz="2000">
              <a:solidFill>
                <a:schemeClr val="dk1"/>
              </a:solidFill>
            </a:endParaRPr>
          </a:p>
          <a:p>
            <a:pPr indent="-241300" lvl="0" marL="228600" rtl="0" algn="l">
              <a:spcBef>
                <a:spcPts val="500"/>
              </a:spcBef>
              <a:spcAft>
                <a:spcPts val="0"/>
              </a:spcAft>
              <a:buClr>
                <a:schemeClr val="dk1"/>
              </a:buClr>
              <a:buSzPts val="2000"/>
              <a:buChar char="•"/>
            </a:pPr>
            <a:r>
              <a:rPr lang="nl-BE" sz="2000">
                <a:solidFill>
                  <a:schemeClr val="dk1"/>
                </a:solidFill>
              </a:rPr>
              <a:t>The module with the highest clock utilisation: ANF</a:t>
            </a:r>
            <a:endParaRPr sz="2000">
              <a:solidFill>
                <a:schemeClr val="dk1"/>
              </a:solidFill>
            </a:endParaRPr>
          </a:p>
          <a:p>
            <a:pPr indent="0" lvl="0" marL="228600" rtl="0" algn="l">
              <a:spcBef>
                <a:spcPts val="500"/>
              </a:spcBef>
              <a:spcAft>
                <a:spcPts val="0"/>
              </a:spcAft>
              <a:buNone/>
            </a:pPr>
            <a:r>
              <a:rPr lang="nl-BE" sz="2000">
                <a:solidFill>
                  <a:schemeClr val="dk1"/>
                </a:solidFill>
              </a:rPr>
              <a:t>Why? =&gt; Most computational steps, most complex algorithms</a:t>
            </a:r>
            <a:endParaRPr sz="2000">
              <a:solidFill>
                <a:schemeClr val="dk1"/>
              </a:solidFill>
            </a:endParaRPr>
          </a:p>
        </p:txBody>
      </p:sp>
      <p:pic>
        <p:nvPicPr>
          <p:cNvPr id="588" name="Google Shape;588;g25025e05480_0_148"/>
          <p:cNvPicPr preferRelativeResize="0"/>
          <p:nvPr/>
        </p:nvPicPr>
        <p:blipFill>
          <a:blip r:embed="rId3">
            <a:alphaModFix/>
          </a:blip>
          <a:stretch>
            <a:fillRect/>
          </a:stretch>
        </p:blipFill>
        <p:spPr>
          <a:xfrm>
            <a:off x="5619250" y="1152181"/>
            <a:ext cx="5571857" cy="4753020"/>
          </a:xfrm>
          <a:prstGeom prst="rect">
            <a:avLst/>
          </a:prstGeom>
          <a:noFill/>
          <a:ln>
            <a:noFill/>
          </a:ln>
        </p:spPr>
      </p:pic>
      <p:sp>
        <p:nvSpPr>
          <p:cNvPr id="589" name="Google Shape;589;g25025e05480_0_148"/>
          <p:cNvSpPr txBox="1"/>
          <p:nvPr/>
        </p:nvSpPr>
        <p:spPr>
          <a:xfrm>
            <a:off x="5523025" y="4753350"/>
            <a:ext cx="5533200" cy="400200"/>
          </a:xfrm>
          <a:prstGeom prst="rect">
            <a:avLst/>
          </a:prstGeom>
          <a:noFill/>
          <a:ln cap="flat" cmpd="sng" w="38100">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g25025e05480_0_71"/>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Delay Analysis </a:t>
            </a:r>
            <a:endParaRPr sz="3200"/>
          </a:p>
        </p:txBody>
      </p:sp>
      <p:sp>
        <p:nvSpPr>
          <p:cNvPr id="595" name="Google Shape;595;g25025e05480_0_71"/>
          <p:cNvSpPr txBox="1"/>
          <p:nvPr>
            <p:ph idx="12" type="sldNum"/>
          </p:nvPr>
        </p:nvSpPr>
        <p:spPr>
          <a:xfrm>
            <a:off x="13037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596" name="Google Shape;596;g25025e05480_0_71"/>
          <p:cNvSpPr txBox="1"/>
          <p:nvPr/>
        </p:nvSpPr>
        <p:spPr>
          <a:xfrm>
            <a:off x="576000" y="1097925"/>
            <a:ext cx="9385800" cy="1608600"/>
          </a:xfrm>
          <a:prstGeom prst="rect">
            <a:avLst/>
          </a:prstGeom>
          <a:noFill/>
          <a:ln>
            <a:noFill/>
          </a:ln>
        </p:spPr>
        <p:txBody>
          <a:bodyPr anchorCtr="0" anchor="t" bIns="91425" lIns="91425" spcFirstLastPara="1" rIns="91425" wrap="square" tIns="91425">
            <a:spAutoFit/>
          </a:bodyPr>
          <a:lstStyle/>
          <a:p>
            <a:pPr indent="-355600" lvl="0" marL="457200" rtl="0" algn="l">
              <a:spcBef>
                <a:spcPts val="500"/>
              </a:spcBef>
              <a:spcAft>
                <a:spcPts val="0"/>
              </a:spcAft>
              <a:buClr>
                <a:schemeClr val="dk1"/>
              </a:buClr>
              <a:buSzPts val="2000"/>
              <a:buChar char="●"/>
            </a:pPr>
            <a:r>
              <a:rPr lang="nl-BE" sz="2000">
                <a:solidFill>
                  <a:schemeClr val="dk1"/>
                </a:solidFill>
              </a:rPr>
              <a:t>Reverb contributes most to input-output delay</a:t>
            </a:r>
            <a:endParaRPr sz="2000">
              <a:solidFill>
                <a:schemeClr val="dk1"/>
              </a:solidFill>
            </a:endParaRPr>
          </a:p>
          <a:p>
            <a:pPr indent="0" lvl="0" marL="228600" rtl="0" algn="l">
              <a:spcBef>
                <a:spcPts val="500"/>
              </a:spcBef>
              <a:spcAft>
                <a:spcPts val="0"/>
              </a:spcAft>
              <a:buNone/>
            </a:pPr>
            <a:r>
              <a:rPr lang="nl-BE" sz="2000">
                <a:solidFill>
                  <a:schemeClr val="dk1"/>
                </a:solidFill>
              </a:rPr>
              <a:t>Why? =&gt; The largest number of modules connected in series</a:t>
            </a:r>
            <a:endParaRPr sz="2000">
              <a:solidFill>
                <a:schemeClr val="dk1"/>
              </a:solidFill>
            </a:endParaRPr>
          </a:p>
          <a:p>
            <a:pPr indent="0" lvl="0" marL="228600" rtl="0" algn="l">
              <a:spcBef>
                <a:spcPts val="500"/>
              </a:spcBef>
              <a:spcAft>
                <a:spcPts val="0"/>
              </a:spcAft>
              <a:buNone/>
            </a:pPr>
            <a:r>
              <a:rPr lang="nl-BE" sz="2000">
                <a:solidFill>
                  <a:schemeClr val="dk1"/>
                </a:solidFill>
              </a:rPr>
              <a:t>=&gt; Integration of multiple modules in one module will reduce the delay</a:t>
            </a:r>
            <a:endParaRPr sz="2000">
              <a:solidFill>
                <a:schemeClr val="dk1"/>
              </a:solidFill>
            </a:endParaRPr>
          </a:p>
          <a:p>
            <a:pPr indent="-355600" lvl="0" marL="457200" rtl="0" algn="l">
              <a:spcBef>
                <a:spcPts val="500"/>
              </a:spcBef>
              <a:spcAft>
                <a:spcPts val="0"/>
              </a:spcAft>
              <a:buClr>
                <a:schemeClr val="dk1"/>
              </a:buClr>
              <a:buSzPts val="2000"/>
              <a:buChar char="●"/>
            </a:pPr>
            <a:r>
              <a:rPr lang="nl-BE" sz="2000">
                <a:solidFill>
                  <a:schemeClr val="dk1"/>
                </a:solidFill>
              </a:rPr>
              <a:t>Total Delay: </a:t>
            </a:r>
            <a:r>
              <a:rPr b="1" lang="nl-BE" sz="2000">
                <a:solidFill>
                  <a:schemeClr val="dk1"/>
                </a:solidFill>
              </a:rPr>
              <a:t>229.13us</a:t>
            </a:r>
            <a:r>
              <a:rPr lang="nl-BE" sz="2000">
                <a:solidFill>
                  <a:schemeClr val="dk1"/>
                </a:solidFill>
              </a:rPr>
              <a:t> =&gt; Too small to be noticed</a:t>
            </a:r>
            <a:endParaRPr sz="2000">
              <a:solidFill>
                <a:schemeClr val="dk1"/>
              </a:solidFill>
            </a:endParaRPr>
          </a:p>
        </p:txBody>
      </p:sp>
      <p:pic>
        <p:nvPicPr>
          <p:cNvPr id="597" name="Google Shape;597;g25025e05480_0_71"/>
          <p:cNvPicPr preferRelativeResize="0"/>
          <p:nvPr/>
        </p:nvPicPr>
        <p:blipFill>
          <a:blip r:embed="rId3">
            <a:alphaModFix/>
          </a:blip>
          <a:stretch>
            <a:fillRect/>
          </a:stretch>
        </p:blipFill>
        <p:spPr>
          <a:xfrm>
            <a:off x="3215484" y="2957097"/>
            <a:ext cx="5762226" cy="32148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24f56809c47_0_1250"/>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Audio Effects Performance – Reverb</a:t>
            </a:r>
            <a:endParaRPr sz="3200"/>
          </a:p>
        </p:txBody>
      </p:sp>
      <p:sp>
        <p:nvSpPr>
          <p:cNvPr id="603" name="Google Shape;603;g24f56809c47_0_1250"/>
          <p:cNvSpPr txBox="1"/>
          <p:nvPr>
            <p:ph idx="12" type="sldNum"/>
          </p:nvPr>
        </p:nvSpPr>
        <p:spPr>
          <a:xfrm>
            <a:off x="13037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pic>
        <p:nvPicPr>
          <p:cNvPr id="604" name="Google Shape;604;g24f56809c47_0_1250"/>
          <p:cNvPicPr preferRelativeResize="0"/>
          <p:nvPr/>
        </p:nvPicPr>
        <p:blipFill rotWithShape="1">
          <a:blip r:embed="rId3">
            <a:alphaModFix/>
          </a:blip>
          <a:srcRect b="30223" l="8483" r="10878" t="7112"/>
          <a:stretch/>
        </p:blipFill>
        <p:spPr>
          <a:xfrm>
            <a:off x="2685175" y="1654175"/>
            <a:ext cx="7028375" cy="4665475"/>
          </a:xfrm>
          <a:prstGeom prst="rect">
            <a:avLst/>
          </a:prstGeom>
          <a:noFill/>
          <a:ln>
            <a:noFill/>
          </a:ln>
        </p:spPr>
      </p:pic>
      <p:sp>
        <p:nvSpPr>
          <p:cNvPr id="605" name="Google Shape;605;g24f56809c47_0_1250"/>
          <p:cNvSpPr txBox="1"/>
          <p:nvPr/>
        </p:nvSpPr>
        <p:spPr>
          <a:xfrm>
            <a:off x="940200" y="1143000"/>
            <a:ext cx="7618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nl-BE" sz="1500"/>
              <a:t>Input: square wave with a duty cycle of 1% and a low frequency: 10 Hz, </a:t>
            </a:r>
            <a:endParaRPr b="1" sz="1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24f56809c47_0_1258"/>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Audio Effects Performance – ANF</a:t>
            </a:r>
            <a:endParaRPr sz="3200"/>
          </a:p>
        </p:txBody>
      </p:sp>
      <p:sp>
        <p:nvSpPr>
          <p:cNvPr id="611" name="Google Shape;611;g24f56809c47_0_1258"/>
          <p:cNvSpPr txBox="1"/>
          <p:nvPr>
            <p:ph idx="12" type="sldNum"/>
          </p:nvPr>
        </p:nvSpPr>
        <p:spPr>
          <a:xfrm>
            <a:off x="13037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612" name="Google Shape;612;g24f56809c47_0_1258"/>
          <p:cNvSpPr txBox="1"/>
          <p:nvPr/>
        </p:nvSpPr>
        <p:spPr>
          <a:xfrm>
            <a:off x="7952600" y="1329150"/>
            <a:ext cx="3664500" cy="585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nl-BE" sz="2600"/>
              <a:t>Test1 input:</a:t>
            </a:r>
            <a:endParaRPr b="1" sz="2900"/>
          </a:p>
        </p:txBody>
      </p:sp>
      <p:pic>
        <p:nvPicPr>
          <p:cNvPr id="613" name="Google Shape;613;g24f56809c47_0_1258"/>
          <p:cNvPicPr preferRelativeResize="0"/>
          <p:nvPr/>
        </p:nvPicPr>
        <p:blipFill>
          <a:blip r:embed="rId3">
            <a:alphaModFix/>
          </a:blip>
          <a:stretch>
            <a:fillRect/>
          </a:stretch>
        </p:blipFill>
        <p:spPr>
          <a:xfrm>
            <a:off x="8502576" y="2128513"/>
            <a:ext cx="2819400" cy="3105150"/>
          </a:xfrm>
          <a:prstGeom prst="rect">
            <a:avLst/>
          </a:prstGeom>
          <a:noFill/>
          <a:ln>
            <a:noFill/>
          </a:ln>
        </p:spPr>
      </p:pic>
      <p:pic>
        <p:nvPicPr>
          <p:cNvPr id="614" name="Google Shape;614;g24f56809c47_0_1258"/>
          <p:cNvPicPr preferRelativeResize="0"/>
          <p:nvPr/>
        </p:nvPicPr>
        <p:blipFill>
          <a:blip r:embed="rId4">
            <a:alphaModFix/>
          </a:blip>
          <a:stretch>
            <a:fillRect/>
          </a:stretch>
        </p:blipFill>
        <p:spPr>
          <a:xfrm>
            <a:off x="576000" y="1034162"/>
            <a:ext cx="7111824" cy="52938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g24f56809c47_0_1463"/>
          <p:cNvSpPr txBox="1"/>
          <p:nvPr>
            <p:ph type="title"/>
          </p:nvPr>
        </p:nvSpPr>
        <p:spPr>
          <a:xfrm>
            <a:off x="579120" y="510988"/>
            <a:ext cx="11039700" cy="518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nl-BE"/>
              <a:t>Conclusion</a:t>
            </a:r>
            <a:endParaRPr/>
          </a:p>
        </p:txBody>
      </p:sp>
      <p:sp>
        <p:nvSpPr>
          <p:cNvPr id="621" name="Google Shape;621;g24f56809c47_0_1463"/>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nl-BE"/>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g24f56809c47_0_1469"/>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Conclusion</a:t>
            </a:r>
            <a:endParaRPr/>
          </a:p>
        </p:txBody>
      </p:sp>
      <p:sp>
        <p:nvSpPr>
          <p:cNvPr id="628" name="Google Shape;628;g24f56809c47_0_1469"/>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629" name="Google Shape;629;g24f56809c47_0_1469"/>
          <p:cNvSpPr txBox="1"/>
          <p:nvPr/>
        </p:nvSpPr>
        <p:spPr>
          <a:xfrm>
            <a:off x="0" y="1142475"/>
            <a:ext cx="10470900" cy="1959900"/>
          </a:xfrm>
          <a:prstGeom prst="rect">
            <a:avLst/>
          </a:prstGeom>
          <a:noFill/>
          <a:ln>
            <a:noFill/>
          </a:ln>
        </p:spPr>
        <p:txBody>
          <a:bodyPr anchorCtr="0" anchor="t" bIns="91425" lIns="91425" spcFirstLastPara="1" rIns="91425" wrap="square" tIns="91425">
            <a:spAutoFit/>
          </a:bodyPr>
          <a:lstStyle/>
          <a:p>
            <a:pPr indent="0" lvl="0" marL="457200" rtl="0" algn="l">
              <a:spcBef>
                <a:spcPts val="1000"/>
              </a:spcBef>
              <a:spcAft>
                <a:spcPts val="0"/>
              </a:spcAft>
              <a:buNone/>
            </a:pPr>
            <a:r>
              <a:rPr lang="nl-BE" sz="1700"/>
              <a:t>Design</a:t>
            </a:r>
            <a:r>
              <a:rPr lang="nl-BE" sz="1700"/>
              <a:t>ed</a:t>
            </a:r>
            <a:r>
              <a:rPr lang="nl-BE" sz="1700"/>
              <a:t> and implemen</a:t>
            </a:r>
            <a:r>
              <a:rPr lang="nl-BE" sz="1700"/>
              <a:t>t</a:t>
            </a:r>
            <a:r>
              <a:rPr lang="nl-BE" sz="1700"/>
              <a:t>ed real-time stereo audio processing </a:t>
            </a:r>
            <a:r>
              <a:rPr lang="nl-BE" sz="1700"/>
              <a:t>pipeline</a:t>
            </a:r>
            <a:r>
              <a:rPr lang="nl-BE" sz="1700"/>
              <a:t> on the FPGA framework</a:t>
            </a:r>
            <a:endParaRPr sz="1700"/>
          </a:p>
          <a:p>
            <a:pPr indent="-342900" lvl="0" marL="457200" rtl="0" algn="l">
              <a:spcBef>
                <a:spcPts val="1000"/>
              </a:spcBef>
              <a:spcAft>
                <a:spcPts val="0"/>
              </a:spcAft>
              <a:buClr>
                <a:schemeClr val="dk1"/>
              </a:buClr>
              <a:buSzPts val="1800"/>
              <a:buChar char="-"/>
            </a:pPr>
            <a:r>
              <a:rPr lang="nl-BE"/>
              <a:t>Control on the fly</a:t>
            </a:r>
            <a:endParaRPr/>
          </a:p>
          <a:p>
            <a:pPr indent="-342900" lvl="0" marL="457200" rtl="0" algn="l">
              <a:spcBef>
                <a:spcPts val="0"/>
              </a:spcBef>
              <a:spcAft>
                <a:spcPts val="0"/>
              </a:spcAft>
              <a:buClr>
                <a:schemeClr val="dk1"/>
              </a:buClr>
              <a:buSzPts val="1800"/>
              <a:buChar char="-"/>
            </a:pPr>
            <a:r>
              <a:rPr lang="nl-BE"/>
              <a:t>Can be extended easily</a:t>
            </a:r>
            <a:endParaRPr/>
          </a:p>
          <a:p>
            <a:pPr indent="-342900" lvl="0" marL="457200" rtl="0" algn="l">
              <a:spcBef>
                <a:spcPts val="0"/>
              </a:spcBef>
              <a:spcAft>
                <a:spcPts val="0"/>
              </a:spcAft>
              <a:buClr>
                <a:schemeClr val="dk1"/>
              </a:buClr>
              <a:buSzPts val="1800"/>
              <a:buChar char="-"/>
            </a:pPr>
            <a:r>
              <a:rPr lang="nl-BE"/>
              <a:t>Low latency - microsecond level</a:t>
            </a:r>
            <a:endParaRPr/>
          </a:p>
          <a:p>
            <a:pPr indent="-342900" lvl="0" marL="457200" rtl="0" algn="l">
              <a:spcBef>
                <a:spcPts val="0"/>
              </a:spcBef>
              <a:spcAft>
                <a:spcPts val="0"/>
              </a:spcAft>
              <a:buClr>
                <a:schemeClr val="dk1"/>
              </a:buClr>
              <a:buSzPts val="1800"/>
              <a:buChar char="-"/>
            </a:pPr>
            <a:r>
              <a:rPr lang="nl-BE"/>
              <a:t>Support for complex audio algorithms =&gt; 95%+ Remaining Clock Utilization</a:t>
            </a:r>
            <a:endParaRPr/>
          </a:p>
          <a:p>
            <a:pPr indent="-342900" lvl="0" marL="457200" rtl="0" algn="l">
              <a:spcBef>
                <a:spcPts val="0"/>
              </a:spcBef>
              <a:spcAft>
                <a:spcPts val="0"/>
              </a:spcAft>
              <a:buClr>
                <a:schemeClr val="dk1"/>
              </a:buClr>
              <a:buSzPts val="1800"/>
              <a:buChar char="-"/>
            </a:pPr>
            <a:r>
              <a:rPr lang="nl-BE"/>
              <a:t>High Sound Quality - High sampling rate</a:t>
            </a:r>
            <a:endParaRPr/>
          </a:p>
        </p:txBody>
      </p:sp>
      <p:sp>
        <p:nvSpPr>
          <p:cNvPr id="630" name="Google Shape;630;g24f56809c47_0_1469"/>
          <p:cNvSpPr txBox="1"/>
          <p:nvPr/>
        </p:nvSpPr>
        <p:spPr>
          <a:xfrm>
            <a:off x="38100" y="3216550"/>
            <a:ext cx="11890200" cy="1959900"/>
          </a:xfrm>
          <a:prstGeom prst="rect">
            <a:avLst/>
          </a:prstGeom>
          <a:noFill/>
          <a:ln>
            <a:noFill/>
          </a:ln>
        </p:spPr>
        <p:txBody>
          <a:bodyPr anchorCtr="0" anchor="t" bIns="91425" lIns="91425" spcFirstLastPara="1" rIns="91425" wrap="square" tIns="91425">
            <a:spAutoFit/>
          </a:bodyPr>
          <a:lstStyle/>
          <a:p>
            <a:pPr indent="0" lvl="0" marL="457200" rtl="0" algn="l">
              <a:spcBef>
                <a:spcPts val="1000"/>
              </a:spcBef>
              <a:spcAft>
                <a:spcPts val="0"/>
              </a:spcAft>
              <a:buNone/>
            </a:pPr>
            <a:r>
              <a:rPr lang="nl-BE" sz="1700"/>
              <a:t>Implemented four audio algorithms with good performance</a:t>
            </a:r>
            <a:endParaRPr sz="1700"/>
          </a:p>
          <a:p>
            <a:pPr indent="-342900" lvl="0" marL="457200" rtl="0" algn="l">
              <a:spcBef>
                <a:spcPts val="1000"/>
              </a:spcBef>
              <a:spcAft>
                <a:spcPts val="0"/>
              </a:spcAft>
              <a:buClr>
                <a:schemeClr val="dk1"/>
              </a:buClr>
              <a:buSzPts val="1800"/>
              <a:buChar char="-"/>
            </a:pPr>
            <a:r>
              <a:rPr lang="nl-BE"/>
              <a:t>Utilize the logic cells, memory blocks, DSP, and other resources in the FPGA to build hardware circuit for audio algorithms</a:t>
            </a:r>
            <a:endParaRPr/>
          </a:p>
          <a:p>
            <a:pPr indent="-342900" lvl="0" marL="457200" rtl="0" algn="l">
              <a:spcBef>
                <a:spcPts val="0"/>
              </a:spcBef>
              <a:spcAft>
                <a:spcPts val="0"/>
              </a:spcAft>
              <a:buClr>
                <a:schemeClr val="dk1"/>
              </a:buClr>
              <a:buSzPts val="1800"/>
              <a:buChar char="-"/>
            </a:pPr>
            <a:r>
              <a:rPr lang="nl-BE"/>
              <a:t>4-band Equalizer: adjustable gain, frequency and Q factor</a:t>
            </a:r>
            <a:endParaRPr/>
          </a:p>
          <a:p>
            <a:pPr indent="-342900" lvl="0" marL="457200" rtl="0" algn="l">
              <a:spcBef>
                <a:spcPts val="0"/>
              </a:spcBef>
              <a:spcAft>
                <a:spcPts val="0"/>
              </a:spcAft>
              <a:buClr>
                <a:schemeClr val="dk1"/>
              </a:buClr>
              <a:buSzPts val="1800"/>
              <a:buChar char="-"/>
            </a:pPr>
            <a:r>
              <a:rPr lang="nl-BE"/>
              <a:t>Reverberation: adjustable wet and dry factor</a:t>
            </a:r>
            <a:endParaRPr/>
          </a:p>
          <a:p>
            <a:pPr indent="-342900" lvl="0" marL="457200" rtl="0" algn="l">
              <a:spcBef>
                <a:spcPts val="0"/>
              </a:spcBef>
              <a:spcAft>
                <a:spcPts val="0"/>
              </a:spcAft>
              <a:buClr>
                <a:schemeClr val="dk1"/>
              </a:buClr>
              <a:buSzPts val="1800"/>
              <a:buChar char="-"/>
            </a:pPr>
            <a:r>
              <a:rPr lang="nl-BE"/>
              <a:t>Pitch Shifting: modify pitch without changing playback speed; </a:t>
            </a:r>
            <a:endParaRPr/>
          </a:p>
          <a:p>
            <a:pPr indent="-342900" lvl="0" marL="457200" rtl="0" algn="l">
              <a:spcBef>
                <a:spcPts val="0"/>
              </a:spcBef>
              <a:spcAft>
                <a:spcPts val="0"/>
              </a:spcAft>
              <a:buClr>
                <a:schemeClr val="dk1"/>
              </a:buClr>
              <a:buSzPts val="1800"/>
              <a:buChar char="-"/>
            </a:pPr>
            <a:r>
              <a:rPr lang="nl-BE"/>
              <a:t>Adaptive Notch Filter: acoustic echo removal using an adaptive notch filter and the Least-Mean-Squared algorithm</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g24f56809c47_0_410"/>
          <p:cNvSpPr txBox="1"/>
          <p:nvPr>
            <p:ph type="title"/>
          </p:nvPr>
        </p:nvSpPr>
        <p:spPr>
          <a:xfrm>
            <a:off x="579120" y="510988"/>
            <a:ext cx="11039700" cy="5184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nl-BE"/>
              <a:t>Demo</a:t>
            </a:r>
            <a:endParaRPr/>
          </a:p>
        </p:txBody>
      </p:sp>
      <p:sp>
        <p:nvSpPr>
          <p:cNvPr id="637" name="Google Shape;637;g24f56809c47_0_410"/>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25025e05480_0_318"/>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DEMO</a:t>
            </a:r>
            <a:endParaRPr/>
          </a:p>
        </p:txBody>
      </p:sp>
      <p:sp>
        <p:nvSpPr>
          <p:cNvPr id="643" name="Google Shape;643;g25025e05480_0_318"/>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pic>
        <p:nvPicPr>
          <p:cNvPr descr="hardware" id="644" name="Google Shape;644;g25025e05480_0_318"/>
          <p:cNvPicPr preferRelativeResize="0"/>
          <p:nvPr/>
        </p:nvPicPr>
        <p:blipFill rotWithShape="1">
          <a:blip r:embed="rId3">
            <a:alphaModFix/>
          </a:blip>
          <a:srcRect b="0" l="0" r="0" t="0"/>
          <a:stretch/>
        </p:blipFill>
        <p:spPr>
          <a:xfrm>
            <a:off x="3632975" y="1457820"/>
            <a:ext cx="3568701" cy="4604385"/>
          </a:xfrm>
          <a:prstGeom prst="rect">
            <a:avLst/>
          </a:prstGeom>
          <a:noFill/>
          <a:ln>
            <a:noFill/>
          </a:ln>
        </p:spPr>
      </p:pic>
      <p:sp>
        <p:nvSpPr>
          <p:cNvPr id="645" name="Google Shape;645;g25025e05480_0_318"/>
          <p:cNvSpPr/>
          <p:nvPr/>
        </p:nvSpPr>
        <p:spPr>
          <a:xfrm>
            <a:off x="2807609" y="4558259"/>
            <a:ext cx="1824270" cy="1192868"/>
          </a:xfrm>
          <a:custGeom>
            <a:rect b="b" l="l" r="r" t="t"/>
            <a:pathLst>
              <a:path extrusionOk="0" h="1004520" w="1824270">
                <a:moveTo>
                  <a:pt x="1824270" y="877054"/>
                </a:moveTo>
                <a:cubicBezTo>
                  <a:pt x="1141401" y="975235"/>
                  <a:pt x="458532" y="1073416"/>
                  <a:pt x="188901" y="938601"/>
                </a:cubicBezTo>
                <a:cubicBezTo>
                  <a:pt x="-80730" y="803786"/>
                  <a:pt x="-49957" y="216166"/>
                  <a:pt x="206485" y="68162"/>
                </a:cubicBezTo>
                <a:cubicBezTo>
                  <a:pt x="462927" y="-79842"/>
                  <a:pt x="1425685" y="60836"/>
                  <a:pt x="1727554" y="50578"/>
                </a:cubicBezTo>
              </a:path>
            </a:pathLst>
          </a:cu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形状&#10;&#10;低可信度描述已自动生成" id="646" name="Google Shape;646;g25025e05480_0_318"/>
          <p:cNvPicPr preferRelativeResize="0"/>
          <p:nvPr/>
        </p:nvPicPr>
        <p:blipFill rotWithShape="1">
          <a:blip r:embed="rId4">
            <a:alphaModFix/>
          </a:blip>
          <a:srcRect b="0" l="0" r="0" t="0"/>
          <a:stretch/>
        </p:blipFill>
        <p:spPr>
          <a:xfrm>
            <a:off x="2178693" y="4938814"/>
            <a:ext cx="432467" cy="432467"/>
          </a:xfrm>
          <a:prstGeom prst="rect">
            <a:avLst/>
          </a:prstGeom>
          <a:noFill/>
          <a:ln>
            <a:noFill/>
          </a:ln>
        </p:spPr>
      </p:pic>
      <p:sp>
        <p:nvSpPr>
          <p:cNvPr id="647" name="Google Shape;647;g25025e05480_0_318"/>
          <p:cNvSpPr txBox="1"/>
          <p:nvPr/>
        </p:nvSpPr>
        <p:spPr>
          <a:xfrm>
            <a:off x="1805841" y="5341799"/>
            <a:ext cx="1178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nl-BE" sz="1800" u="none" cap="none" strike="noStrike">
                <a:solidFill>
                  <a:schemeClr val="dk1"/>
                </a:solidFill>
                <a:latin typeface="Arial"/>
                <a:ea typeface="Arial"/>
                <a:cs typeface="Arial"/>
                <a:sym typeface="Arial"/>
              </a:rPr>
              <a:t>Audio In</a:t>
            </a:r>
            <a:endParaRPr sz="1800">
              <a:solidFill>
                <a:schemeClr val="dk1"/>
              </a:solidFill>
              <a:latin typeface="Arial"/>
              <a:ea typeface="Arial"/>
              <a:cs typeface="Arial"/>
              <a:sym typeface="Arial"/>
            </a:endParaRPr>
          </a:p>
        </p:txBody>
      </p:sp>
      <p:sp>
        <p:nvSpPr>
          <p:cNvPr id="648" name="Google Shape;648;g25025e05480_0_318"/>
          <p:cNvSpPr/>
          <p:nvPr/>
        </p:nvSpPr>
        <p:spPr>
          <a:xfrm>
            <a:off x="4708141" y="3547164"/>
            <a:ext cx="1777016" cy="885826"/>
          </a:xfrm>
          <a:custGeom>
            <a:rect b="b" l="l" r="r" t="t"/>
            <a:pathLst>
              <a:path extrusionOk="0" h="885826" w="1963554">
                <a:moveTo>
                  <a:pt x="46830" y="885826"/>
                </a:moveTo>
                <a:cubicBezTo>
                  <a:pt x="-9587" y="548787"/>
                  <a:pt x="-66004" y="211749"/>
                  <a:pt x="205092" y="76934"/>
                </a:cubicBezTo>
                <a:cubicBezTo>
                  <a:pt x="476188" y="-57881"/>
                  <a:pt x="1380330" y="12457"/>
                  <a:pt x="1673407" y="76934"/>
                </a:cubicBezTo>
                <a:cubicBezTo>
                  <a:pt x="1966484" y="141411"/>
                  <a:pt x="1963553" y="463796"/>
                  <a:pt x="1963553" y="463796"/>
                </a:cubicBezTo>
                <a:lnTo>
                  <a:pt x="1963553" y="463796"/>
                </a:lnTo>
              </a:path>
            </a:pathLst>
          </a:cu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49" name="Google Shape;649;g25025e05480_0_318"/>
          <p:cNvSpPr txBox="1"/>
          <p:nvPr/>
        </p:nvSpPr>
        <p:spPr>
          <a:xfrm>
            <a:off x="6622978" y="3596933"/>
            <a:ext cx="1414500" cy="369300"/>
          </a:xfrm>
          <a:prstGeom prst="rect">
            <a:avLst/>
          </a:prstGeom>
          <a:solidFill>
            <a:schemeClr val="lt1"/>
          </a:solidFill>
          <a:ln cap="flat" cmpd="sng" w="9525">
            <a:solidFill>
              <a:srgbClr val="2F2F2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nl-BE" sz="1800">
                <a:solidFill>
                  <a:schemeClr val="dk1"/>
                </a:solidFill>
                <a:latin typeface="Arial"/>
                <a:ea typeface="Arial"/>
                <a:cs typeface="Arial"/>
                <a:sym typeface="Arial"/>
              </a:rPr>
              <a:t>Audio Out</a:t>
            </a:r>
            <a:endParaRPr sz="1800">
              <a:solidFill>
                <a:schemeClr val="dk1"/>
              </a:solidFill>
              <a:latin typeface="Arial"/>
              <a:ea typeface="Arial"/>
              <a:cs typeface="Arial"/>
              <a:sym typeface="Arial"/>
            </a:endParaRPr>
          </a:p>
        </p:txBody>
      </p:sp>
      <p:pic>
        <p:nvPicPr>
          <p:cNvPr descr="形状&#10;&#10;低可信度描述已自动生成" id="650" name="Google Shape;650;g25025e05480_0_318"/>
          <p:cNvPicPr preferRelativeResize="0"/>
          <p:nvPr/>
        </p:nvPicPr>
        <p:blipFill rotWithShape="1">
          <a:blip r:embed="rId4">
            <a:alphaModFix/>
          </a:blip>
          <a:srcRect b="0" l="0" r="0" t="0"/>
          <a:stretch/>
        </p:blipFill>
        <p:spPr>
          <a:xfrm>
            <a:off x="7317886" y="3973093"/>
            <a:ext cx="432467" cy="432467"/>
          </a:xfrm>
          <a:prstGeom prst="rect">
            <a:avLst/>
          </a:prstGeom>
          <a:noFill/>
          <a:ln>
            <a:noFill/>
          </a:ln>
        </p:spPr>
      </p:pic>
      <p:sp>
        <p:nvSpPr>
          <p:cNvPr id="651" name="Google Shape;651;g25025e05480_0_318"/>
          <p:cNvSpPr/>
          <p:nvPr/>
        </p:nvSpPr>
        <p:spPr>
          <a:xfrm>
            <a:off x="3151602" y="3443737"/>
            <a:ext cx="1418731" cy="1394059"/>
          </a:xfrm>
          <a:custGeom>
            <a:rect b="b" l="l" r="r" t="t"/>
            <a:pathLst>
              <a:path extrusionOk="0" h="1394059" w="1418731">
                <a:moveTo>
                  <a:pt x="943946" y="110023"/>
                </a:moveTo>
                <a:cubicBezTo>
                  <a:pt x="626690" y="13307"/>
                  <a:pt x="309434" y="-83408"/>
                  <a:pt x="170223" y="118815"/>
                </a:cubicBezTo>
                <a:cubicBezTo>
                  <a:pt x="31011" y="321038"/>
                  <a:pt x="-99408" y="1129930"/>
                  <a:pt x="108677" y="1323361"/>
                </a:cubicBezTo>
                <a:cubicBezTo>
                  <a:pt x="316762" y="1516792"/>
                  <a:pt x="1193062" y="1248627"/>
                  <a:pt x="1418731" y="1279400"/>
                </a:cubicBezTo>
              </a:path>
            </a:pathLst>
          </a:custGeom>
          <a:noFill/>
          <a:ln cap="flat" cmpd="sng" w="381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652" name="Google Shape;652;g25025e05480_0_318"/>
          <p:cNvSpPr txBox="1"/>
          <p:nvPr/>
        </p:nvSpPr>
        <p:spPr>
          <a:xfrm>
            <a:off x="4274967" y="1502493"/>
            <a:ext cx="21600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nl-BE" sz="3200">
                <a:solidFill>
                  <a:srgbClr val="17262E"/>
                </a:solidFill>
                <a:latin typeface="Arial"/>
                <a:ea typeface="Arial"/>
                <a:cs typeface="Arial"/>
                <a:sym typeface="Arial"/>
              </a:rPr>
              <a:t>On-the-fly control</a:t>
            </a:r>
            <a:endParaRPr/>
          </a:p>
          <a:p>
            <a:pPr indent="0" lvl="0" marL="0" marR="0" rtl="0" algn="ctr">
              <a:spcBef>
                <a:spcPts val="0"/>
              </a:spcBef>
              <a:spcAft>
                <a:spcPts val="0"/>
              </a:spcAft>
              <a:buNone/>
            </a:pPr>
            <a:r>
              <a:rPr lang="nl-BE" sz="3200">
                <a:solidFill>
                  <a:srgbClr val="17262E"/>
                </a:solidFill>
                <a:latin typeface="Arial"/>
                <a:ea typeface="Arial"/>
                <a:cs typeface="Arial"/>
                <a:sym typeface="Arial"/>
              </a:rPr>
              <a:t>GUI</a:t>
            </a:r>
            <a:endParaRPr sz="1800">
              <a:solidFill>
                <a:srgbClr val="17262E"/>
              </a:solidFill>
              <a:latin typeface="Arial"/>
              <a:ea typeface="Arial"/>
              <a:cs typeface="Arial"/>
              <a:sym typeface="Arial"/>
            </a:endParaRPr>
          </a:p>
        </p:txBody>
      </p:sp>
      <p:sp>
        <p:nvSpPr>
          <p:cNvPr id="653" name="Google Shape;653;g25025e05480_0_318"/>
          <p:cNvSpPr/>
          <p:nvPr/>
        </p:nvSpPr>
        <p:spPr>
          <a:xfrm>
            <a:off x="5279409" y="4938815"/>
            <a:ext cx="597900" cy="2943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形状&#10;&#10;低可信度描述已自动生成" id="654" name="Google Shape;654;g25025e05480_0_318"/>
          <p:cNvPicPr preferRelativeResize="0"/>
          <p:nvPr/>
        </p:nvPicPr>
        <p:blipFill rotWithShape="1">
          <a:blip r:embed="rId5">
            <a:alphaModFix/>
          </a:blip>
          <a:srcRect b="0" l="0" r="0" t="0"/>
          <a:stretch/>
        </p:blipFill>
        <p:spPr>
          <a:xfrm>
            <a:off x="2659389" y="3886070"/>
            <a:ext cx="335462" cy="335462"/>
          </a:xfrm>
          <a:prstGeom prst="rect">
            <a:avLst/>
          </a:prstGeom>
          <a:noFill/>
          <a:ln>
            <a:noFill/>
          </a:ln>
        </p:spPr>
      </p:pic>
      <p:cxnSp>
        <p:nvCxnSpPr>
          <p:cNvPr id="655" name="Google Shape;655;g25025e05480_0_318"/>
          <p:cNvCxnSpPr>
            <a:stCxn id="653" idx="3"/>
          </p:cNvCxnSpPr>
          <p:nvPr/>
        </p:nvCxnSpPr>
        <p:spPr>
          <a:xfrm>
            <a:off x="5877309" y="5085965"/>
            <a:ext cx="1512900" cy="440400"/>
          </a:xfrm>
          <a:prstGeom prst="straightConnector1">
            <a:avLst/>
          </a:prstGeom>
          <a:noFill/>
          <a:ln cap="flat" cmpd="sng" w="38100">
            <a:solidFill>
              <a:srgbClr val="FF0000"/>
            </a:solidFill>
            <a:prstDash val="solid"/>
            <a:miter lim="800000"/>
            <a:headEnd len="sm" w="sm" type="none"/>
            <a:tailEnd len="med" w="med" type="triangle"/>
          </a:ln>
        </p:spPr>
      </p:cxnSp>
      <p:sp>
        <p:nvSpPr>
          <p:cNvPr id="656" name="Google Shape;656;g25025e05480_0_318"/>
          <p:cNvSpPr txBox="1"/>
          <p:nvPr/>
        </p:nvSpPr>
        <p:spPr>
          <a:xfrm>
            <a:off x="7327455" y="5385435"/>
            <a:ext cx="195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Arial"/>
                <a:ea typeface="Arial"/>
                <a:cs typeface="Arial"/>
                <a:sym typeface="Arial"/>
              </a:rPr>
              <a:t>Button ctrl/</a:t>
            </a:r>
            <a:endParaRPr/>
          </a:p>
          <a:p>
            <a:pPr indent="0" lvl="0" marL="0" marR="0" rtl="0" algn="l">
              <a:spcBef>
                <a:spcPts val="0"/>
              </a:spcBef>
              <a:spcAft>
                <a:spcPts val="0"/>
              </a:spcAft>
              <a:buNone/>
            </a:pPr>
            <a:r>
              <a:rPr lang="nl-BE" sz="1800">
                <a:solidFill>
                  <a:schemeClr val="dk1"/>
                </a:solidFill>
                <a:latin typeface="Arial"/>
                <a:ea typeface="Arial"/>
                <a:cs typeface="Arial"/>
                <a:sym typeface="Arial"/>
              </a:rPr>
              <a:t>LEDs indicator</a:t>
            </a:r>
            <a:endParaRPr sz="1800">
              <a:solidFill>
                <a:schemeClr val="dk1"/>
              </a:solidFill>
              <a:latin typeface="Arial"/>
              <a:ea typeface="Arial"/>
              <a:cs typeface="Arial"/>
              <a:sym typeface="Arial"/>
            </a:endParaRPr>
          </a:p>
        </p:txBody>
      </p:sp>
      <p:pic>
        <p:nvPicPr>
          <p:cNvPr descr="形状&#10;&#10;低可信度描述已自动生成" id="657" name="Google Shape;657;g25025e05480_0_318"/>
          <p:cNvPicPr preferRelativeResize="0"/>
          <p:nvPr/>
        </p:nvPicPr>
        <p:blipFill rotWithShape="1">
          <a:blip r:embed="rId6">
            <a:alphaModFix/>
          </a:blip>
          <a:srcRect b="0" l="0" r="0" t="0"/>
          <a:stretch/>
        </p:blipFill>
        <p:spPr>
          <a:xfrm flipH="1">
            <a:off x="8626567" y="5299212"/>
            <a:ext cx="411919" cy="411919"/>
          </a:xfrm>
          <a:prstGeom prst="rect">
            <a:avLst/>
          </a:prstGeom>
          <a:noFill/>
          <a:ln>
            <a:noFill/>
          </a:ln>
        </p:spPr>
      </p:pic>
      <p:sp>
        <p:nvSpPr>
          <p:cNvPr id="658" name="Google Shape;658;g25025e05480_0_318"/>
          <p:cNvSpPr/>
          <p:nvPr/>
        </p:nvSpPr>
        <p:spPr>
          <a:xfrm>
            <a:off x="4533386" y="4880247"/>
            <a:ext cx="477900" cy="2943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659" name="Google Shape;659;g25025e05480_0_318"/>
          <p:cNvCxnSpPr/>
          <p:nvPr/>
        </p:nvCxnSpPr>
        <p:spPr>
          <a:xfrm flipH="1" rot="10800000">
            <a:off x="5011186" y="4780355"/>
            <a:ext cx="2379000" cy="109200"/>
          </a:xfrm>
          <a:prstGeom prst="straightConnector1">
            <a:avLst/>
          </a:prstGeom>
          <a:noFill/>
          <a:ln cap="flat" cmpd="sng" w="38100">
            <a:solidFill>
              <a:srgbClr val="FF0000"/>
            </a:solidFill>
            <a:prstDash val="solid"/>
            <a:miter lim="800000"/>
            <a:headEnd len="sm" w="sm" type="none"/>
            <a:tailEnd len="med" w="med" type="triangle"/>
          </a:ln>
        </p:spPr>
      </p:cxnSp>
      <p:sp>
        <p:nvSpPr>
          <p:cNvPr id="660" name="Google Shape;660;g25025e05480_0_318"/>
          <p:cNvSpPr txBox="1"/>
          <p:nvPr/>
        </p:nvSpPr>
        <p:spPr>
          <a:xfrm>
            <a:off x="7469898" y="4491164"/>
            <a:ext cx="195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Arial"/>
                <a:ea typeface="Arial"/>
                <a:cs typeface="Arial"/>
                <a:sym typeface="Arial"/>
              </a:rPr>
              <a:t>Reset/Power</a:t>
            </a:r>
            <a:endParaRPr sz="1800">
              <a:solidFill>
                <a:schemeClr val="dk1"/>
              </a:solidFill>
              <a:latin typeface="Arial"/>
              <a:ea typeface="Arial"/>
              <a:cs typeface="Arial"/>
              <a:sym typeface="Arial"/>
            </a:endParaRPr>
          </a:p>
        </p:txBody>
      </p:sp>
      <p:pic>
        <p:nvPicPr>
          <p:cNvPr descr="形状&#10;&#10;低可信度描述已自动生成" id="661" name="Google Shape;661;g25025e05480_0_318"/>
          <p:cNvPicPr preferRelativeResize="0"/>
          <p:nvPr/>
        </p:nvPicPr>
        <p:blipFill rotWithShape="1">
          <a:blip r:embed="rId7">
            <a:alphaModFix/>
          </a:blip>
          <a:srcRect b="0" l="0" r="0" t="0"/>
          <a:stretch/>
        </p:blipFill>
        <p:spPr>
          <a:xfrm>
            <a:off x="9038486" y="4456572"/>
            <a:ext cx="381577" cy="381577"/>
          </a:xfrm>
          <a:prstGeom prst="rect">
            <a:avLst/>
          </a:prstGeom>
          <a:noFill/>
          <a:ln>
            <a:noFill/>
          </a:ln>
        </p:spPr>
      </p:pic>
      <p:pic>
        <p:nvPicPr>
          <p:cNvPr descr="形状&#10;&#10;低可信度描述已自动生成" id="662" name="Google Shape;662;g25025e05480_0_318"/>
          <p:cNvPicPr preferRelativeResize="0"/>
          <p:nvPr/>
        </p:nvPicPr>
        <p:blipFill rotWithShape="1">
          <a:blip r:embed="rId8">
            <a:alphaModFix/>
          </a:blip>
          <a:srcRect b="0" l="0" r="0" t="0"/>
          <a:stretch/>
        </p:blipFill>
        <p:spPr>
          <a:xfrm>
            <a:off x="9504046" y="4432990"/>
            <a:ext cx="436220" cy="436220"/>
          </a:xfrm>
          <a:prstGeom prst="rect">
            <a:avLst/>
          </a:prstGeom>
          <a:noFill/>
          <a:ln>
            <a:noFill/>
          </a:ln>
        </p:spPr>
      </p:pic>
      <p:pic>
        <p:nvPicPr>
          <p:cNvPr descr="表格&#10;&#10;描述已自动生成" id="663" name="Google Shape;663;g25025e05480_0_318"/>
          <p:cNvPicPr preferRelativeResize="0"/>
          <p:nvPr/>
        </p:nvPicPr>
        <p:blipFill rotWithShape="1">
          <a:blip r:embed="rId9">
            <a:alphaModFix/>
          </a:blip>
          <a:srcRect b="0" l="0" r="0" t="0"/>
          <a:stretch/>
        </p:blipFill>
        <p:spPr>
          <a:xfrm>
            <a:off x="7555325" y="2063098"/>
            <a:ext cx="3455863" cy="1246100"/>
          </a:xfrm>
          <a:prstGeom prst="rect">
            <a:avLst/>
          </a:prstGeom>
          <a:noFill/>
          <a:ln>
            <a:noFill/>
          </a:ln>
        </p:spPr>
      </p:pic>
      <p:pic>
        <p:nvPicPr>
          <p:cNvPr descr="文本&#10;&#10;描述已自动生成" id="664" name="Google Shape;664;g25025e05480_0_318"/>
          <p:cNvPicPr preferRelativeResize="0"/>
          <p:nvPr/>
        </p:nvPicPr>
        <p:blipFill rotWithShape="1">
          <a:blip r:embed="rId10">
            <a:alphaModFix/>
          </a:blip>
          <a:srcRect b="0" l="0" r="0" t="0"/>
          <a:stretch/>
        </p:blipFill>
        <p:spPr>
          <a:xfrm>
            <a:off x="0" y="2010100"/>
            <a:ext cx="3568700" cy="12461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g24f56809c47_0_81"/>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pic>
        <p:nvPicPr>
          <p:cNvPr id="95" name="Google Shape;95;g24f56809c47_0_81"/>
          <p:cNvPicPr preferRelativeResize="0"/>
          <p:nvPr/>
        </p:nvPicPr>
        <p:blipFill>
          <a:blip r:embed="rId3">
            <a:alphaModFix/>
          </a:blip>
          <a:stretch>
            <a:fillRect/>
          </a:stretch>
        </p:blipFill>
        <p:spPr>
          <a:xfrm>
            <a:off x="5985988" y="2422663"/>
            <a:ext cx="5153025" cy="2295525"/>
          </a:xfrm>
          <a:prstGeom prst="rect">
            <a:avLst/>
          </a:prstGeom>
          <a:noFill/>
          <a:ln>
            <a:noFill/>
          </a:ln>
        </p:spPr>
      </p:pic>
      <p:sp>
        <p:nvSpPr>
          <p:cNvPr id="96" name="Google Shape;96;g24f56809c47_0_81"/>
          <p:cNvSpPr txBox="1"/>
          <p:nvPr>
            <p:ph type="title"/>
          </p:nvPr>
        </p:nvSpPr>
        <p:spPr>
          <a:xfrm>
            <a:off x="517100" y="39033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500"/>
              <a:t>Real-time </a:t>
            </a:r>
            <a:r>
              <a:rPr lang="nl-BE" sz="3500"/>
              <a:t>Audio Effects</a:t>
            </a:r>
            <a:endParaRPr sz="4300"/>
          </a:p>
        </p:txBody>
      </p:sp>
      <p:sp>
        <p:nvSpPr>
          <p:cNvPr id="97" name="Google Shape;97;g24f56809c47_0_81"/>
          <p:cNvSpPr txBox="1"/>
          <p:nvPr>
            <p:ph idx="1" type="body"/>
          </p:nvPr>
        </p:nvSpPr>
        <p:spPr>
          <a:xfrm>
            <a:off x="516500" y="1240825"/>
            <a:ext cx="5901000" cy="26013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nl-BE"/>
              <a:t>Enhanced sound</a:t>
            </a:r>
            <a:endParaRPr/>
          </a:p>
          <a:p>
            <a:pPr indent="-342900" lvl="0" marL="457200" rtl="0" algn="l">
              <a:spcBef>
                <a:spcPts val="0"/>
              </a:spcBef>
              <a:spcAft>
                <a:spcPts val="0"/>
              </a:spcAft>
              <a:buSzPts val="1800"/>
              <a:buChar char="-"/>
            </a:pPr>
            <a:r>
              <a:rPr lang="nl-BE"/>
              <a:t>Eliminating unwanted audio artifacts</a:t>
            </a:r>
            <a:endParaRPr/>
          </a:p>
        </p:txBody>
      </p:sp>
      <p:sp>
        <p:nvSpPr>
          <p:cNvPr id="98" name="Google Shape;98;g24f56809c47_0_81"/>
          <p:cNvSpPr txBox="1"/>
          <p:nvPr>
            <p:ph idx="1" type="body"/>
          </p:nvPr>
        </p:nvSpPr>
        <p:spPr>
          <a:xfrm>
            <a:off x="517100" y="3738650"/>
            <a:ext cx="5540400" cy="44640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nl-BE"/>
              <a:t>Low latency</a:t>
            </a:r>
            <a:endParaRPr/>
          </a:p>
          <a:p>
            <a:pPr indent="-342900" lvl="0" marL="457200" rtl="0" algn="l">
              <a:spcBef>
                <a:spcPts val="0"/>
              </a:spcBef>
              <a:spcAft>
                <a:spcPts val="0"/>
              </a:spcAft>
              <a:buSzPts val="1800"/>
              <a:buChar char="-"/>
            </a:pPr>
            <a:r>
              <a:rPr lang="nl-BE"/>
              <a:t>Computational complexity</a:t>
            </a:r>
            <a:endParaRPr/>
          </a:p>
          <a:p>
            <a:pPr indent="-342900" lvl="0" marL="457200" rtl="0" algn="l">
              <a:spcBef>
                <a:spcPts val="0"/>
              </a:spcBef>
              <a:spcAft>
                <a:spcPts val="0"/>
              </a:spcAft>
              <a:buSzPts val="1800"/>
              <a:buChar char="-"/>
            </a:pPr>
            <a:r>
              <a:rPr lang="nl-BE"/>
              <a:t>Sound quality</a:t>
            </a:r>
            <a:endParaRPr/>
          </a:p>
          <a:p>
            <a:pPr indent="-342900" lvl="0" marL="457200" rtl="0" algn="l">
              <a:spcBef>
                <a:spcPts val="0"/>
              </a:spcBef>
              <a:spcAft>
                <a:spcPts val="0"/>
              </a:spcAft>
              <a:buSzPts val="1800"/>
              <a:buChar char="-"/>
            </a:pPr>
            <a:r>
              <a:rPr lang="nl-BE"/>
              <a:t>Real-time parameter adjustment</a:t>
            </a:r>
            <a:endParaRPr/>
          </a:p>
        </p:txBody>
      </p:sp>
      <p:sp>
        <p:nvSpPr>
          <p:cNvPr id="99" name="Google Shape;99;g24f56809c47_0_81"/>
          <p:cNvSpPr txBox="1"/>
          <p:nvPr>
            <p:ph type="title"/>
          </p:nvPr>
        </p:nvSpPr>
        <p:spPr>
          <a:xfrm>
            <a:off x="517100" y="2699900"/>
            <a:ext cx="53301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sz="3200"/>
              <a:t>Challenges</a:t>
            </a:r>
            <a:endParaRPr sz="3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39"/>
          <p:cNvSpPr txBox="1"/>
          <p:nvPr>
            <p:ph type="title"/>
          </p:nvPr>
        </p:nvSpPr>
        <p:spPr>
          <a:xfrm>
            <a:off x="579120" y="510988"/>
            <a:ext cx="11039793" cy="5184424"/>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lt1"/>
              </a:buClr>
              <a:buSzPts val="6000"/>
              <a:buFont typeface="Arial"/>
              <a:buNone/>
            </a:pPr>
            <a:r>
              <a:rPr lang="nl-BE"/>
              <a:t>Questions &amp; Answers</a:t>
            </a:r>
            <a:endParaRPr/>
          </a:p>
        </p:txBody>
      </p:sp>
      <p:sp>
        <p:nvSpPr>
          <p:cNvPr id="670" name="Google Shape;670;p39"/>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000"/>
              <a:buNone/>
            </a:pPr>
            <a:fld id="{00000000-1234-1234-1234-123412341234}" type="slidenum">
              <a:rPr lang="nl-BE"/>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5" name="Shape 675"/>
        <p:cNvGrpSpPr/>
        <p:nvPr/>
      </p:nvGrpSpPr>
      <p:grpSpPr>
        <a:xfrm>
          <a:off x="0" y="0"/>
          <a:ext cx="0" cy="0"/>
          <a:chOff x="0" y="0"/>
          <a:chExt cx="0" cy="0"/>
        </a:xfrm>
      </p:grpSpPr>
      <p:sp>
        <p:nvSpPr>
          <p:cNvPr id="676" name="Google Shape;676;g2507ef3d577_1_59"/>
          <p:cNvSpPr txBox="1"/>
          <p:nvPr>
            <p:ph idx="1" type="body"/>
          </p:nvPr>
        </p:nvSpPr>
        <p:spPr>
          <a:xfrm>
            <a:off x="576000" y="1656000"/>
            <a:ext cx="11041200" cy="4464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77" name="Google Shape;677;g2507ef3d577_1_59"/>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678" name="Google Shape;678;g2507ef3d577_1_59"/>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t/>
            </a:r>
            <a:endParaRPr/>
          </a:p>
        </p:txBody>
      </p:sp>
      <p:pic>
        <p:nvPicPr>
          <p:cNvPr id="679" name="Google Shape;679;g2507ef3d577_1_59"/>
          <p:cNvPicPr preferRelativeResize="0"/>
          <p:nvPr/>
        </p:nvPicPr>
        <p:blipFill>
          <a:blip r:embed="rId3">
            <a:alphaModFix/>
          </a:blip>
          <a:stretch>
            <a:fillRect/>
          </a:stretch>
        </p:blipFill>
        <p:spPr>
          <a:xfrm>
            <a:off x="2372413" y="720738"/>
            <a:ext cx="6105525" cy="40671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84" name="Shape 684"/>
        <p:cNvGrpSpPr/>
        <p:nvPr/>
      </p:nvGrpSpPr>
      <p:grpSpPr>
        <a:xfrm>
          <a:off x="0" y="0"/>
          <a:ext cx="0" cy="0"/>
          <a:chOff x="0" y="0"/>
          <a:chExt cx="0" cy="0"/>
        </a:xfrm>
      </p:grpSpPr>
      <p:sp>
        <p:nvSpPr>
          <p:cNvPr id="685" name="Google Shape;685;g2507ef3d577_1_68"/>
          <p:cNvSpPr txBox="1"/>
          <p:nvPr>
            <p:ph idx="1" type="body"/>
          </p:nvPr>
        </p:nvSpPr>
        <p:spPr>
          <a:xfrm>
            <a:off x="576000" y="1656000"/>
            <a:ext cx="11041200" cy="4464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86" name="Google Shape;686;g2507ef3d577_1_68"/>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687" name="Google Shape;687;g2507ef3d577_1_68"/>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t/>
            </a:r>
            <a:endParaRPr/>
          </a:p>
        </p:txBody>
      </p:sp>
      <p:pic>
        <p:nvPicPr>
          <p:cNvPr id="688" name="Google Shape;688;g2507ef3d577_1_68"/>
          <p:cNvPicPr preferRelativeResize="0"/>
          <p:nvPr/>
        </p:nvPicPr>
        <p:blipFill>
          <a:blip r:embed="rId3">
            <a:alphaModFix/>
          </a:blip>
          <a:stretch>
            <a:fillRect/>
          </a:stretch>
        </p:blipFill>
        <p:spPr>
          <a:xfrm>
            <a:off x="543525" y="752475"/>
            <a:ext cx="11106150" cy="53530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3" name="Shape 693"/>
        <p:cNvGrpSpPr/>
        <p:nvPr/>
      </p:nvGrpSpPr>
      <p:grpSpPr>
        <a:xfrm>
          <a:off x="0" y="0"/>
          <a:ext cx="0" cy="0"/>
          <a:chOff x="0" y="0"/>
          <a:chExt cx="0" cy="0"/>
        </a:xfrm>
      </p:grpSpPr>
      <p:sp>
        <p:nvSpPr>
          <p:cNvPr id="694" name="Google Shape;694;g2507ef3d577_1_76"/>
          <p:cNvSpPr txBox="1"/>
          <p:nvPr>
            <p:ph idx="1" type="body"/>
          </p:nvPr>
        </p:nvSpPr>
        <p:spPr>
          <a:xfrm>
            <a:off x="576000" y="1656000"/>
            <a:ext cx="11041200" cy="4464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95" name="Google Shape;695;g2507ef3d577_1_76"/>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696" name="Google Shape;696;g2507ef3d577_1_76"/>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t/>
            </a:r>
            <a:endParaRPr/>
          </a:p>
        </p:txBody>
      </p:sp>
      <p:pic>
        <p:nvPicPr>
          <p:cNvPr id="697" name="Google Shape;697;g2507ef3d577_1_76"/>
          <p:cNvPicPr preferRelativeResize="0"/>
          <p:nvPr/>
        </p:nvPicPr>
        <p:blipFill>
          <a:blip r:embed="rId3">
            <a:alphaModFix/>
          </a:blip>
          <a:stretch>
            <a:fillRect/>
          </a:stretch>
        </p:blipFill>
        <p:spPr>
          <a:xfrm>
            <a:off x="341813" y="368425"/>
            <a:ext cx="11001375" cy="5467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01" name="Shape 701"/>
        <p:cNvGrpSpPr/>
        <p:nvPr/>
      </p:nvGrpSpPr>
      <p:grpSpPr>
        <a:xfrm>
          <a:off x="0" y="0"/>
          <a:ext cx="0" cy="0"/>
          <a:chOff x="0" y="0"/>
          <a:chExt cx="0" cy="0"/>
        </a:xfrm>
      </p:grpSpPr>
      <p:sp>
        <p:nvSpPr>
          <p:cNvPr id="702" name="Google Shape;702;g2507ef3d577_5_2"/>
          <p:cNvSpPr txBox="1"/>
          <p:nvPr>
            <p:ph type="title"/>
          </p:nvPr>
        </p:nvSpPr>
        <p:spPr>
          <a:xfrm>
            <a:off x="576000" y="301675"/>
            <a:ext cx="73035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4 Band Equalizer (EQ) Implementation</a:t>
            </a:r>
            <a:endParaRPr/>
          </a:p>
        </p:txBody>
      </p:sp>
      <p:sp>
        <p:nvSpPr>
          <p:cNvPr id="703" name="Google Shape;703;g2507ef3d577_5_2"/>
          <p:cNvSpPr txBox="1"/>
          <p:nvPr>
            <p:ph idx="12" type="sldNum"/>
          </p:nvPr>
        </p:nvSpPr>
        <p:spPr>
          <a:xfrm>
            <a:off x="13037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704" name="Google Shape;704;g2507ef3d577_5_2"/>
          <p:cNvSpPr txBox="1"/>
          <p:nvPr/>
        </p:nvSpPr>
        <p:spPr>
          <a:xfrm>
            <a:off x="1043750" y="1152175"/>
            <a:ext cx="3000000" cy="400200"/>
          </a:xfrm>
          <a:prstGeom prst="rect">
            <a:avLst/>
          </a:prstGeom>
          <a:noFill/>
          <a:ln>
            <a:noFill/>
          </a:ln>
        </p:spPr>
        <p:txBody>
          <a:bodyPr anchorCtr="0" anchor="t" bIns="91425" lIns="91425" spcFirstLastPara="1" rIns="91425" wrap="square" tIns="91425">
            <a:spAutoFit/>
          </a:bodyPr>
          <a:lstStyle/>
          <a:p>
            <a:pPr indent="0" lvl="0" marL="228600" rtl="0" algn="l">
              <a:spcBef>
                <a:spcPts val="500"/>
              </a:spcBef>
              <a:spcAft>
                <a:spcPts val="0"/>
              </a:spcAft>
              <a:buNone/>
            </a:pPr>
            <a:r>
              <a:t/>
            </a:r>
            <a:endParaRPr/>
          </a:p>
        </p:txBody>
      </p:sp>
      <p:sp>
        <p:nvSpPr>
          <p:cNvPr id="705" name="Google Shape;705;g2507ef3d577_5_2"/>
          <p:cNvSpPr txBox="1"/>
          <p:nvPr/>
        </p:nvSpPr>
        <p:spPr>
          <a:xfrm>
            <a:off x="498050" y="1066175"/>
            <a:ext cx="5968500" cy="492600"/>
          </a:xfrm>
          <a:prstGeom prst="rect">
            <a:avLst/>
          </a:prstGeom>
          <a:noFill/>
          <a:ln>
            <a:noFill/>
          </a:ln>
        </p:spPr>
        <p:txBody>
          <a:bodyPr anchorCtr="0" anchor="t" bIns="91425" lIns="91425" spcFirstLastPara="1" rIns="91425" wrap="square" tIns="91425">
            <a:spAutoFit/>
          </a:bodyPr>
          <a:lstStyle/>
          <a:p>
            <a:pPr indent="-241300" lvl="0" marL="228600" rtl="0" algn="l">
              <a:spcBef>
                <a:spcPts val="500"/>
              </a:spcBef>
              <a:spcAft>
                <a:spcPts val="0"/>
              </a:spcAft>
              <a:buClr>
                <a:schemeClr val="dk1"/>
              </a:buClr>
              <a:buSzPts val="2000"/>
              <a:buChar char="•"/>
            </a:pPr>
            <a:r>
              <a:rPr lang="nl-BE" sz="2000">
                <a:solidFill>
                  <a:schemeClr val="dk1"/>
                </a:solidFill>
              </a:rPr>
              <a:t>Coefficient a0,a1,a2,b0,b1,b2 Calculation: </a:t>
            </a:r>
            <a:endParaRPr sz="2000">
              <a:solidFill>
                <a:schemeClr val="dk1"/>
              </a:solidFill>
            </a:endParaRPr>
          </a:p>
        </p:txBody>
      </p:sp>
      <p:grpSp>
        <p:nvGrpSpPr>
          <p:cNvPr id="706" name="Google Shape;706;g2507ef3d577_5_2"/>
          <p:cNvGrpSpPr/>
          <p:nvPr/>
        </p:nvGrpSpPr>
        <p:grpSpPr>
          <a:xfrm>
            <a:off x="7146138" y="1066175"/>
            <a:ext cx="9708813" cy="4981625"/>
            <a:chOff x="6185538" y="1075975"/>
            <a:chExt cx="9708813" cy="4981625"/>
          </a:xfrm>
        </p:grpSpPr>
        <p:pic>
          <p:nvPicPr>
            <p:cNvPr id="707" name="Google Shape;707;g2507ef3d577_5_2"/>
            <p:cNvPicPr preferRelativeResize="0"/>
            <p:nvPr/>
          </p:nvPicPr>
          <p:blipFill>
            <a:blip r:embed="rId3">
              <a:alphaModFix/>
            </a:blip>
            <a:stretch>
              <a:fillRect/>
            </a:stretch>
          </p:blipFill>
          <p:spPr>
            <a:xfrm>
              <a:off x="6185538" y="1711175"/>
              <a:ext cx="4790516" cy="4346425"/>
            </a:xfrm>
            <a:prstGeom prst="rect">
              <a:avLst/>
            </a:prstGeom>
            <a:noFill/>
            <a:ln>
              <a:noFill/>
            </a:ln>
          </p:spPr>
        </p:pic>
        <p:sp>
          <p:nvSpPr>
            <p:cNvPr id="708" name="Google Shape;708;g2507ef3d577_5_2"/>
            <p:cNvSpPr/>
            <p:nvPr/>
          </p:nvSpPr>
          <p:spPr>
            <a:xfrm>
              <a:off x="8818050" y="4451725"/>
              <a:ext cx="292800" cy="164400"/>
            </a:xfrm>
            <a:prstGeom prst="rect">
              <a:avLst/>
            </a:prstGeom>
            <a:solidFill>
              <a:srgbClr val="FFC000">
                <a:alpha val="49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g2507ef3d577_5_2"/>
            <p:cNvSpPr/>
            <p:nvPr/>
          </p:nvSpPr>
          <p:spPr>
            <a:xfrm>
              <a:off x="8672300" y="5687400"/>
              <a:ext cx="228900" cy="240600"/>
            </a:xfrm>
            <a:prstGeom prst="rect">
              <a:avLst/>
            </a:prstGeom>
            <a:solidFill>
              <a:srgbClr val="FFC000">
                <a:alpha val="49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g2507ef3d577_5_2"/>
            <p:cNvSpPr/>
            <p:nvPr/>
          </p:nvSpPr>
          <p:spPr>
            <a:xfrm>
              <a:off x="8725300" y="4856925"/>
              <a:ext cx="228900" cy="240600"/>
            </a:xfrm>
            <a:prstGeom prst="rect">
              <a:avLst/>
            </a:prstGeom>
            <a:solidFill>
              <a:srgbClr val="FFC000">
                <a:alpha val="49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g2507ef3d577_5_2"/>
            <p:cNvSpPr/>
            <p:nvPr/>
          </p:nvSpPr>
          <p:spPr>
            <a:xfrm>
              <a:off x="7788775" y="1711175"/>
              <a:ext cx="292800" cy="2121000"/>
            </a:xfrm>
            <a:prstGeom prst="rect">
              <a:avLst/>
            </a:prstGeom>
            <a:solidFill>
              <a:srgbClr val="00B050">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g2507ef3d577_5_2"/>
            <p:cNvSpPr/>
            <p:nvPr/>
          </p:nvSpPr>
          <p:spPr>
            <a:xfrm>
              <a:off x="9633050" y="1230275"/>
              <a:ext cx="292800" cy="240600"/>
            </a:xfrm>
            <a:prstGeom prst="rect">
              <a:avLst/>
            </a:prstGeom>
            <a:solidFill>
              <a:srgbClr val="FFC000">
                <a:alpha val="494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2507ef3d577_5_2"/>
            <p:cNvSpPr/>
            <p:nvPr/>
          </p:nvSpPr>
          <p:spPr>
            <a:xfrm>
              <a:off x="9633050" y="1548975"/>
              <a:ext cx="292800" cy="240600"/>
            </a:xfrm>
            <a:prstGeom prst="rect">
              <a:avLst/>
            </a:prstGeom>
            <a:solidFill>
              <a:srgbClr val="00B050">
                <a:alpha val="49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g2507ef3d577_5_2"/>
            <p:cNvSpPr txBox="1"/>
            <p:nvPr/>
          </p:nvSpPr>
          <p:spPr>
            <a:xfrm>
              <a:off x="9925850" y="1075975"/>
              <a:ext cx="5968500" cy="864600"/>
            </a:xfrm>
            <a:prstGeom prst="rect">
              <a:avLst/>
            </a:prstGeom>
            <a:noFill/>
            <a:ln>
              <a:noFill/>
            </a:ln>
          </p:spPr>
          <p:txBody>
            <a:bodyPr anchorCtr="0" anchor="t" bIns="91425" lIns="91425" spcFirstLastPara="1" rIns="91425" wrap="square" tIns="91425">
              <a:spAutoFit/>
            </a:bodyPr>
            <a:lstStyle/>
            <a:p>
              <a:pPr indent="0" lvl="0" marL="0" rtl="0" algn="l">
                <a:spcBef>
                  <a:spcPts val="500"/>
                </a:spcBef>
                <a:spcAft>
                  <a:spcPts val="0"/>
                </a:spcAft>
                <a:buNone/>
              </a:pPr>
              <a:r>
                <a:rPr lang="nl-BE" sz="2000">
                  <a:solidFill>
                    <a:schemeClr val="dk1"/>
                  </a:solidFill>
                </a:rPr>
                <a:t>Input</a:t>
              </a:r>
              <a:endParaRPr sz="2000">
                <a:solidFill>
                  <a:schemeClr val="dk1"/>
                </a:solidFill>
              </a:endParaRPr>
            </a:p>
            <a:p>
              <a:pPr indent="0" lvl="0" marL="0" rtl="0" algn="l">
                <a:spcBef>
                  <a:spcPts val="500"/>
                </a:spcBef>
                <a:spcAft>
                  <a:spcPts val="0"/>
                </a:spcAft>
                <a:buNone/>
              </a:pPr>
              <a:r>
                <a:rPr lang="nl-BE" sz="2000">
                  <a:solidFill>
                    <a:schemeClr val="dk1"/>
                  </a:solidFill>
                </a:rPr>
                <a:t>Output</a:t>
              </a:r>
              <a:endParaRPr sz="2000">
                <a:solidFill>
                  <a:schemeClr val="dk1"/>
                </a:solidFill>
              </a:endParaRPr>
            </a:p>
          </p:txBody>
        </p:sp>
      </p:grpSp>
      <p:pic>
        <p:nvPicPr>
          <p:cNvPr id="715" name="Google Shape;715;g2507ef3d577_5_2"/>
          <p:cNvPicPr preferRelativeResize="0"/>
          <p:nvPr/>
        </p:nvPicPr>
        <p:blipFill>
          <a:blip r:embed="rId4">
            <a:alphaModFix/>
          </a:blip>
          <a:stretch>
            <a:fillRect/>
          </a:stretch>
        </p:blipFill>
        <p:spPr>
          <a:xfrm>
            <a:off x="826875" y="2142925"/>
            <a:ext cx="5811375" cy="1146750"/>
          </a:xfrm>
          <a:prstGeom prst="rect">
            <a:avLst/>
          </a:prstGeom>
          <a:noFill/>
          <a:ln>
            <a:noFill/>
          </a:ln>
        </p:spPr>
      </p:pic>
      <p:pic>
        <p:nvPicPr>
          <p:cNvPr id="716" name="Google Shape;716;g2507ef3d577_5_2"/>
          <p:cNvPicPr preferRelativeResize="0"/>
          <p:nvPr/>
        </p:nvPicPr>
        <p:blipFill>
          <a:blip r:embed="rId5">
            <a:alphaModFix/>
          </a:blip>
          <a:stretch>
            <a:fillRect/>
          </a:stretch>
        </p:blipFill>
        <p:spPr>
          <a:xfrm>
            <a:off x="507450" y="4231288"/>
            <a:ext cx="6450239" cy="864600"/>
          </a:xfrm>
          <a:prstGeom prst="rect">
            <a:avLst/>
          </a:prstGeom>
          <a:noFill/>
          <a:ln>
            <a:noFill/>
          </a:ln>
        </p:spPr>
      </p:pic>
      <p:sp>
        <p:nvSpPr>
          <p:cNvPr id="717" name="Google Shape;717;g2507ef3d577_5_2"/>
          <p:cNvSpPr txBox="1"/>
          <p:nvPr/>
        </p:nvSpPr>
        <p:spPr>
          <a:xfrm>
            <a:off x="237025" y="3551800"/>
            <a:ext cx="5968500" cy="492600"/>
          </a:xfrm>
          <a:prstGeom prst="rect">
            <a:avLst/>
          </a:prstGeom>
          <a:noFill/>
          <a:ln>
            <a:noFill/>
          </a:ln>
        </p:spPr>
        <p:txBody>
          <a:bodyPr anchorCtr="0" anchor="t" bIns="91425" lIns="91425" spcFirstLastPara="1" rIns="91425" wrap="square" tIns="91425">
            <a:spAutoFit/>
          </a:bodyPr>
          <a:lstStyle/>
          <a:p>
            <a:pPr indent="0" lvl="0" marL="0" rtl="0" algn="l">
              <a:spcBef>
                <a:spcPts val="500"/>
              </a:spcBef>
              <a:spcAft>
                <a:spcPts val="0"/>
              </a:spcAft>
              <a:buNone/>
            </a:pPr>
            <a:r>
              <a:rPr lang="nl-BE" sz="2000">
                <a:solidFill>
                  <a:schemeClr val="dk1"/>
                </a:solidFill>
              </a:rPr>
              <a:t>Corresponding difference equation</a:t>
            </a:r>
            <a:endParaRPr sz="2000">
              <a:solidFill>
                <a:schemeClr val="dk1"/>
              </a:solidFill>
            </a:endParaRPr>
          </a:p>
        </p:txBody>
      </p:sp>
      <p:pic>
        <p:nvPicPr>
          <p:cNvPr id="718" name="Google Shape;718;g2507ef3d577_5_2"/>
          <p:cNvPicPr preferRelativeResize="0"/>
          <p:nvPr/>
        </p:nvPicPr>
        <p:blipFill>
          <a:blip r:embed="rId6">
            <a:alphaModFix/>
          </a:blip>
          <a:stretch>
            <a:fillRect/>
          </a:stretch>
        </p:blipFill>
        <p:spPr>
          <a:xfrm>
            <a:off x="11303225" y="4891138"/>
            <a:ext cx="676275" cy="495300"/>
          </a:xfrm>
          <a:prstGeom prst="rect">
            <a:avLst/>
          </a:prstGeom>
          <a:noFill/>
          <a:ln>
            <a:noFill/>
          </a:ln>
        </p:spPr>
      </p:pic>
      <p:pic>
        <p:nvPicPr>
          <p:cNvPr id="719" name="Google Shape;719;g2507ef3d577_5_2"/>
          <p:cNvPicPr preferRelativeResize="0"/>
          <p:nvPr/>
        </p:nvPicPr>
        <p:blipFill>
          <a:blip r:embed="rId6">
            <a:alphaModFix/>
          </a:blip>
          <a:stretch>
            <a:fillRect/>
          </a:stretch>
        </p:blipFill>
        <p:spPr>
          <a:xfrm>
            <a:off x="11370500" y="2635938"/>
            <a:ext cx="676275" cy="495300"/>
          </a:xfrm>
          <a:prstGeom prst="rect">
            <a:avLst/>
          </a:prstGeom>
          <a:noFill/>
          <a:ln>
            <a:noFill/>
          </a:ln>
        </p:spPr>
      </p:pic>
      <p:pic>
        <p:nvPicPr>
          <p:cNvPr id="720" name="Google Shape;720;g2507ef3d577_5_2"/>
          <p:cNvPicPr preferRelativeResize="0"/>
          <p:nvPr/>
        </p:nvPicPr>
        <p:blipFill>
          <a:blip r:embed="rId7">
            <a:alphaModFix/>
          </a:blip>
          <a:stretch>
            <a:fillRect/>
          </a:stretch>
        </p:blipFill>
        <p:spPr>
          <a:xfrm>
            <a:off x="6708029" y="3833275"/>
            <a:ext cx="1651696" cy="850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5" name="Shape 725"/>
        <p:cNvGrpSpPr/>
        <p:nvPr/>
      </p:nvGrpSpPr>
      <p:grpSpPr>
        <a:xfrm>
          <a:off x="0" y="0"/>
          <a:ext cx="0" cy="0"/>
          <a:chOff x="0" y="0"/>
          <a:chExt cx="0" cy="0"/>
        </a:xfrm>
      </p:grpSpPr>
      <p:sp>
        <p:nvSpPr>
          <p:cNvPr id="726" name="Google Shape;726;g250c055bcb5_0_22"/>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pic>
        <p:nvPicPr>
          <p:cNvPr id="727" name="Google Shape;727;g250c055bcb5_0_22"/>
          <p:cNvPicPr preferRelativeResize="0"/>
          <p:nvPr/>
        </p:nvPicPr>
        <p:blipFill>
          <a:blip r:embed="rId3">
            <a:alphaModFix/>
          </a:blip>
          <a:stretch>
            <a:fillRect/>
          </a:stretch>
        </p:blipFill>
        <p:spPr>
          <a:xfrm>
            <a:off x="1224000" y="1949175"/>
            <a:ext cx="8129899" cy="1514275"/>
          </a:xfrm>
          <a:prstGeom prst="rect">
            <a:avLst/>
          </a:prstGeom>
          <a:noFill/>
          <a:ln>
            <a:noFill/>
          </a:ln>
        </p:spPr>
      </p:pic>
      <p:sp>
        <p:nvSpPr>
          <p:cNvPr id="728" name="Google Shape;728;g250c055bcb5_0_22"/>
          <p:cNvSpPr txBox="1"/>
          <p:nvPr/>
        </p:nvSpPr>
        <p:spPr>
          <a:xfrm>
            <a:off x="263350" y="6210000"/>
            <a:ext cx="6786300" cy="723300"/>
          </a:xfrm>
          <a:prstGeom prst="rect">
            <a:avLst/>
          </a:prstGeom>
          <a:noFill/>
          <a:ln>
            <a:noFill/>
          </a:ln>
        </p:spPr>
        <p:txBody>
          <a:bodyPr anchorCtr="0" anchor="t" bIns="91425" lIns="91425" spcFirstLastPara="1" rIns="91425" wrap="square" tIns="91425">
            <a:spAutoFit/>
          </a:bodyPr>
          <a:lstStyle/>
          <a:p>
            <a:pPr indent="0" lvl="0" marL="635000" rtl="0" algn="l">
              <a:lnSpc>
                <a:spcPct val="115000"/>
              </a:lnSpc>
              <a:spcBef>
                <a:spcPts val="500"/>
              </a:spcBef>
              <a:spcAft>
                <a:spcPts val="0"/>
              </a:spcAft>
              <a:buNone/>
            </a:pPr>
            <a:r>
              <a:rPr lang="nl-BE" sz="1000">
                <a:solidFill>
                  <a:schemeClr val="lt1"/>
                </a:solidFill>
              </a:rPr>
              <a:t>Source: T. van Waterschoot, “Adaptive notch filters for acoustic feedback control,” </a:t>
            </a:r>
            <a:r>
              <a:rPr i="1" lang="nl-BE" sz="1000">
                <a:solidFill>
                  <a:schemeClr val="lt1"/>
                </a:solidFill>
              </a:rPr>
              <a:t>Course text Digital Signal Processing-2</a:t>
            </a:r>
            <a:r>
              <a:rPr lang="nl-BE" sz="1000">
                <a:solidFill>
                  <a:schemeClr val="lt1"/>
                </a:solidFill>
              </a:rPr>
              <a:t>, KU Leuven, Oct. 2014.</a:t>
            </a:r>
            <a:endParaRPr sz="1000">
              <a:solidFill>
                <a:schemeClr val="lt1"/>
              </a:solidFill>
            </a:endParaRPr>
          </a:p>
          <a:p>
            <a:pPr indent="0" lvl="0" marL="0" rtl="0" algn="l">
              <a:spcBef>
                <a:spcPts val="0"/>
              </a:spcBef>
              <a:spcAft>
                <a:spcPts val="0"/>
              </a:spcAft>
              <a:buNone/>
            </a:pPr>
            <a:r>
              <a:t/>
            </a:r>
            <a:endParaRPr sz="1200"/>
          </a:p>
        </p:txBody>
      </p:sp>
      <p:sp>
        <p:nvSpPr>
          <p:cNvPr id="729" name="Google Shape;729;g250c055bcb5_0_22"/>
          <p:cNvSpPr txBox="1"/>
          <p:nvPr>
            <p:ph type="title"/>
          </p:nvPr>
        </p:nvSpPr>
        <p:spPr>
          <a:xfrm>
            <a:off x="576000" y="207025"/>
            <a:ext cx="47493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Second constraint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sp>
        <p:nvSpPr>
          <p:cNvPr id="735" name="Google Shape;735;g250c055bcb5_0_99"/>
          <p:cNvSpPr txBox="1"/>
          <p:nvPr>
            <p:ph idx="1" type="body"/>
          </p:nvPr>
        </p:nvSpPr>
        <p:spPr>
          <a:xfrm>
            <a:off x="576000" y="1656000"/>
            <a:ext cx="11041200" cy="4464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36" name="Google Shape;736;g250c055bcb5_0_99"/>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737" name="Google Shape;737;g250c055bcb5_0_99"/>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All pass filter equivalence</a:t>
            </a:r>
            <a:endParaRPr/>
          </a:p>
        </p:txBody>
      </p:sp>
      <p:pic>
        <p:nvPicPr>
          <p:cNvPr id="738" name="Google Shape;738;g250c055bcb5_0_99"/>
          <p:cNvPicPr preferRelativeResize="0"/>
          <p:nvPr/>
        </p:nvPicPr>
        <p:blipFill>
          <a:blip r:embed="rId3">
            <a:alphaModFix/>
          </a:blip>
          <a:stretch>
            <a:fillRect/>
          </a:stretch>
        </p:blipFill>
        <p:spPr>
          <a:xfrm>
            <a:off x="6234478" y="1185247"/>
            <a:ext cx="5384450" cy="4761825"/>
          </a:xfrm>
          <a:prstGeom prst="rect">
            <a:avLst/>
          </a:prstGeom>
          <a:noFill/>
          <a:ln>
            <a:noFill/>
          </a:ln>
        </p:spPr>
      </p:pic>
      <p:pic>
        <p:nvPicPr>
          <p:cNvPr id="739" name="Google Shape;739;g250c055bcb5_0_99"/>
          <p:cNvPicPr preferRelativeResize="0"/>
          <p:nvPr/>
        </p:nvPicPr>
        <p:blipFill rotWithShape="1">
          <a:blip r:embed="rId4">
            <a:alphaModFix/>
          </a:blip>
          <a:srcRect b="5021" l="0" r="0" t="7043"/>
          <a:stretch/>
        </p:blipFill>
        <p:spPr>
          <a:xfrm>
            <a:off x="1135379" y="1727671"/>
            <a:ext cx="3936891" cy="1475728"/>
          </a:xfrm>
          <a:prstGeom prst="rect">
            <a:avLst/>
          </a:prstGeom>
          <a:noFill/>
          <a:ln>
            <a:noFill/>
          </a:ln>
        </p:spPr>
      </p:pic>
      <p:pic>
        <p:nvPicPr>
          <p:cNvPr id="740" name="Google Shape;740;g250c055bcb5_0_99"/>
          <p:cNvPicPr preferRelativeResize="0"/>
          <p:nvPr/>
        </p:nvPicPr>
        <p:blipFill>
          <a:blip r:embed="rId5">
            <a:alphaModFix/>
          </a:blip>
          <a:stretch>
            <a:fillRect/>
          </a:stretch>
        </p:blipFill>
        <p:spPr>
          <a:xfrm>
            <a:off x="462193" y="4558367"/>
            <a:ext cx="5283262" cy="1195578"/>
          </a:xfrm>
          <a:prstGeom prst="rect">
            <a:avLst/>
          </a:prstGeom>
          <a:noFill/>
          <a:ln>
            <a:noFill/>
          </a:ln>
        </p:spPr>
      </p:pic>
      <p:sp>
        <p:nvSpPr>
          <p:cNvPr id="741" name="Google Shape;741;g250c055bcb5_0_99"/>
          <p:cNvSpPr/>
          <p:nvPr/>
        </p:nvSpPr>
        <p:spPr>
          <a:xfrm rot="5400995">
            <a:off x="2585713" y="3585526"/>
            <a:ext cx="1036200" cy="590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g24f56809c47_0_174"/>
          <p:cNvSpPr txBox="1"/>
          <p:nvPr>
            <p:ph idx="12" type="sldNum"/>
          </p:nvPr>
        </p:nvSpPr>
        <p:spPr>
          <a:xfrm>
            <a:off x="576000" y="6210000"/>
            <a:ext cx="648000" cy="648000"/>
          </a:xfrm>
          <a:prstGeom prst="rect">
            <a:avLst/>
          </a:prstGeom>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106" name="Google Shape;106;g24f56809c47_0_174"/>
          <p:cNvSpPr txBox="1"/>
          <p:nvPr>
            <p:ph idx="1" type="body"/>
          </p:nvPr>
        </p:nvSpPr>
        <p:spPr>
          <a:xfrm>
            <a:off x="627900" y="1314950"/>
            <a:ext cx="11041200" cy="44640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nl-BE"/>
              <a:t>FPGA</a:t>
            </a:r>
            <a:endParaRPr/>
          </a:p>
          <a:p>
            <a:pPr indent="-342900" lvl="0" marL="457200" rtl="0" algn="l">
              <a:spcBef>
                <a:spcPts val="1000"/>
              </a:spcBef>
              <a:spcAft>
                <a:spcPts val="0"/>
              </a:spcAft>
              <a:buSzPts val="1800"/>
              <a:buChar char="-"/>
            </a:pPr>
            <a:r>
              <a:rPr lang="nl-BE"/>
              <a:t>Prototyping hardware circuits</a:t>
            </a:r>
            <a:endParaRPr/>
          </a:p>
          <a:p>
            <a:pPr indent="-342900" lvl="0" marL="457200" rtl="0" algn="l">
              <a:spcBef>
                <a:spcPts val="0"/>
              </a:spcBef>
              <a:spcAft>
                <a:spcPts val="0"/>
              </a:spcAft>
              <a:buSzPts val="1800"/>
              <a:buChar char="-"/>
            </a:pPr>
            <a:r>
              <a:rPr lang="nl-BE"/>
              <a:t>Reconfigurability</a:t>
            </a:r>
            <a:endParaRPr/>
          </a:p>
          <a:p>
            <a:pPr indent="-342900" lvl="0" marL="457200" rtl="0" algn="l">
              <a:spcBef>
                <a:spcPts val="0"/>
              </a:spcBef>
              <a:spcAft>
                <a:spcPts val="0"/>
              </a:spcAft>
              <a:buSzPts val="1800"/>
              <a:buChar char="-"/>
            </a:pPr>
            <a:r>
              <a:rPr lang="nl-BE"/>
              <a:t>Fast processing</a:t>
            </a:r>
            <a:endParaRPr/>
          </a:p>
          <a:p>
            <a:pPr indent="0" lvl="0" marL="0" rtl="0" algn="l">
              <a:spcBef>
                <a:spcPts val="1000"/>
              </a:spcBef>
              <a:spcAft>
                <a:spcPts val="0"/>
              </a:spcAft>
              <a:buNone/>
            </a:pPr>
            <a:r>
              <a:t/>
            </a:r>
            <a:endParaRPr/>
          </a:p>
          <a:p>
            <a:pPr indent="0" lvl="0" marL="0" rtl="0" algn="l">
              <a:spcBef>
                <a:spcPts val="1000"/>
              </a:spcBef>
              <a:spcAft>
                <a:spcPts val="0"/>
              </a:spcAft>
              <a:buNone/>
            </a:pPr>
            <a:r>
              <a:rPr lang="nl-BE"/>
              <a:t>PS-PL co-design </a:t>
            </a:r>
            <a:endParaRPr/>
          </a:p>
          <a:p>
            <a:pPr indent="-342900" lvl="0" marL="457200" rtl="0" algn="l">
              <a:spcBef>
                <a:spcPts val="1000"/>
              </a:spcBef>
              <a:spcAft>
                <a:spcPts val="0"/>
              </a:spcAft>
              <a:buSzPts val="1800"/>
              <a:buChar char="-"/>
            </a:pPr>
            <a:r>
              <a:rPr lang="nl-BE"/>
              <a:t>Processing System: control values</a:t>
            </a:r>
            <a:endParaRPr/>
          </a:p>
          <a:p>
            <a:pPr indent="-342900" lvl="0" marL="457200" rtl="0" algn="l">
              <a:spcBef>
                <a:spcPts val="0"/>
              </a:spcBef>
              <a:spcAft>
                <a:spcPts val="0"/>
              </a:spcAft>
              <a:buSzPts val="1800"/>
              <a:buChar char="-"/>
            </a:pPr>
            <a:r>
              <a:rPr lang="nl-BE"/>
              <a:t>Programmable Logic: algorithms</a:t>
            </a:r>
            <a:endParaRPr/>
          </a:p>
          <a:p>
            <a:pPr indent="-342900" lvl="0" marL="457200" rtl="0" algn="l">
              <a:spcBef>
                <a:spcPts val="0"/>
              </a:spcBef>
              <a:spcAft>
                <a:spcPts val="0"/>
              </a:spcAft>
              <a:buSzPts val="1800"/>
              <a:buChar char="-"/>
            </a:pPr>
            <a:r>
              <a:rPr lang="nl-BE"/>
              <a:t>Real-time data communication</a:t>
            </a:r>
            <a:endParaRPr/>
          </a:p>
        </p:txBody>
      </p:sp>
      <p:sp>
        <p:nvSpPr>
          <p:cNvPr id="107" name="Google Shape;107;g24f56809c47_0_174"/>
          <p:cNvSpPr txBox="1"/>
          <p:nvPr>
            <p:ph type="title"/>
          </p:nvPr>
        </p:nvSpPr>
        <p:spPr>
          <a:xfrm>
            <a:off x="576000" y="207036"/>
            <a:ext cx="11041200" cy="11520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nl-BE"/>
              <a:t>How was this achieved?</a:t>
            </a:r>
            <a:endParaRPr/>
          </a:p>
        </p:txBody>
      </p:sp>
      <p:pic>
        <p:nvPicPr>
          <p:cNvPr descr="图示&#10;&#10;描述已自动生成" id="108" name="Google Shape;108;g24f56809c47_0_174"/>
          <p:cNvPicPr preferRelativeResize="0"/>
          <p:nvPr/>
        </p:nvPicPr>
        <p:blipFill rotWithShape="1">
          <a:blip r:embed="rId3">
            <a:alphaModFix/>
          </a:blip>
          <a:srcRect b="0" l="0" r="0" t="0"/>
          <a:stretch/>
        </p:blipFill>
        <p:spPr>
          <a:xfrm>
            <a:off x="6509026" y="1543325"/>
            <a:ext cx="5350301" cy="33439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g25025e05480_0_234"/>
          <p:cNvSpPr txBox="1"/>
          <p:nvPr>
            <p:ph type="title"/>
          </p:nvPr>
        </p:nvSpPr>
        <p:spPr>
          <a:xfrm>
            <a:off x="579120" y="510988"/>
            <a:ext cx="11039700" cy="5184300"/>
          </a:xfrm>
          <a:prstGeom prst="rect">
            <a:avLst/>
          </a:prstGeom>
          <a:noFill/>
          <a:ln>
            <a:noFill/>
          </a:ln>
        </p:spPr>
        <p:txBody>
          <a:bodyPr anchorCtr="0" anchor="ctr" bIns="0" lIns="0" spcFirstLastPara="1" rIns="0" wrap="square" tIns="0">
            <a:noAutofit/>
          </a:bodyPr>
          <a:lstStyle/>
          <a:p>
            <a:pPr indent="0" lvl="0" marL="457200" rtl="0" algn="ctr">
              <a:lnSpc>
                <a:spcPct val="100000"/>
              </a:lnSpc>
              <a:spcBef>
                <a:spcPts val="0"/>
              </a:spcBef>
              <a:spcAft>
                <a:spcPts val="0"/>
              </a:spcAft>
              <a:buNone/>
            </a:pPr>
            <a:r>
              <a:rPr b="1" lang="nl-BE"/>
              <a:t>2. Implementation of Audio Data Pipeline</a:t>
            </a:r>
            <a:endParaRPr/>
          </a:p>
        </p:txBody>
      </p:sp>
      <p:sp>
        <p:nvSpPr>
          <p:cNvPr id="114" name="Google Shape;114;g25025e05480_0_234"/>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SzPts val="1000"/>
              <a:buNone/>
            </a:pPr>
            <a:fld id="{00000000-1234-1234-1234-123412341234}" type="slidenum">
              <a:rPr lang="nl-BE"/>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g24f56809c47_0_463"/>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Implementation Overview</a:t>
            </a:r>
            <a:endParaRPr/>
          </a:p>
        </p:txBody>
      </p:sp>
      <p:sp>
        <p:nvSpPr>
          <p:cNvPr id="120" name="Google Shape;120;g24f56809c47_0_463"/>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pic>
        <p:nvPicPr>
          <p:cNvPr descr="hardware" id="121" name="Google Shape;121;g24f56809c47_0_463"/>
          <p:cNvPicPr preferRelativeResize="0"/>
          <p:nvPr/>
        </p:nvPicPr>
        <p:blipFill rotWithShape="1">
          <a:blip r:embed="rId3">
            <a:alphaModFix/>
          </a:blip>
          <a:srcRect b="0" l="0" r="0" t="0"/>
          <a:stretch/>
        </p:blipFill>
        <p:spPr>
          <a:xfrm>
            <a:off x="4311650" y="1236345"/>
            <a:ext cx="3568701" cy="4604385"/>
          </a:xfrm>
          <a:prstGeom prst="rect">
            <a:avLst/>
          </a:prstGeom>
          <a:noFill/>
          <a:ln>
            <a:noFill/>
          </a:ln>
        </p:spPr>
      </p:pic>
      <p:sp>
        <p:nvSpPr>
          <p:cNvPr id="122" name="Google Shape;122;g24f56809c47_0_463"/>
          <p:cNvSpPr/>
          <p:nvPr/>
        </p:nvSpPr>
        <p:spPr>
          <a:xfrm>
            <a:off x="3486284" y="4336784"/>
            <a:ext cx="1824270" cy="1192868"/>
          </a:xfrm>
          <a:custGeom>
            <a:rect b="b" l="l" r="r" t="t"/>
            <a:pathLst>
              <a:path extrusionOk="0" h="1004520" w="1824270">
                <a:moveTo>
                  <a:pt x="1824270" y="877054"/>
                </a:moveTo>
                <a:cubicBezTo>
                  <a:pt x="1141401" y="975235"/>
                  <a:pt x="458532" y="1073416"/>
                  <a:pt x="188901" y="938601"/>
                </a:cubicBezTo>
                <a:cubicBezTo>
                  <a:pt x="-80730" y="803786"/>
                  <a:pt x="-49957" y="216166"/>
                  <a:pt x="206485" y="68162"/>
                </a:cubicBezTo>
                <a:cubicBezTo>
                  <a:pt x="462927" y="-79842"/>
                  <a:pt x="1425685" y="60836"/>
                  <a:pt x="1727554" y="50578"/>
                </a:cubicBezTo>
              </a:path>
            </a:pathLst>
          </a:cu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pic>
        <p:nvPicPr>
          <p:cNvPr descr="形状&#10;&#10;低可信度描述已自动生成" id="123" name="Google Shape;123;g24f56809c47_0_463"/>
          <p:cNvPicPr preferRelativeResize="0"/>
          <p:nvPr/>
        </p:nvPicPr>
        <p:blipFill rotWithShape="1">
          <a:blip r:embed="rId4">
            <a:alphaModFix/>
          </a:blip>
          <a:srcRect b="0" l="0" r="0" t="0"/>
          <a:stretch/>
        </p:blipFill>
        <p:spPr>
          <a:xfrm>
            <a:off x="2857368" y="4717339"/>
            <a:ext cx="432467" cy="432467"/>
          </a:xfrm>
          <a:prstGeom prst="rect">
            <a:avLst/>
          </a:prstGeom>
          <a:noFill/>
          <a:ln>
            <a:noFill/>
          </a:ln>
        </p:spPr>
      </p:pic>
      <p:sp>
        <p:nvSpPr>
          <p:cNvPr id="124" name="Google Shape;124;g24f56809c47_0_463"/>
          <p:cNvSpPr txBox="1"/>
          <p:nvPr/>
        </p:nvSpPr>
        <p:spPr>
          <a:xfrm>
            <a:off x="2484516" y="5120324"/>
            <a:ext cx="11781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nl-BE" sz="1800" u="none" cap="none" strike="noStrike">
                <a:solidFill>
                  <a:schemeClr val="dk1"/>
                </a:solidFill>
                <a:latin typeface="Arial"/>
                <a:ea typeface="Arial"/>
                <a:cs typeface="Arial"/>
                <a:sym typeface="Arial"/>
              </a:rPr>
              <a:t>Audio In</a:t>
            </a:r>
            <a:endParaRPr sz="1800">
              <a:solidFill>
                <a:schemeClr val="dk1"/>
              </a:solidFill>
              <a:latin typeface="Arial"/>
              <a:ea typeface="Arial"/>
              <a:cs typeface="Arial"/>
              <a:sym typeface="Arial"/>
            </a:endParaRPr>
          </a:p>
        </p:txBody>
      </p:sp>
      <p:sp>
        <p:nvSpPr>
          <p:cNvPr id="125" name="Google Shape;125;g24f56809c47_0_463"/>
          <p:cNvSpPr/>
          <p:nvPr/>
        </p:nvSpPr>
        <p:spPr>
          <a:xfrm>
            <a:off x="5386816" y="3325689"/>
            <a:ext cx="1777016" cy="885826"/>
          </a:xfrm>
          <a:custGeom>
            <a:rect b="b" l="l" r="r" t="t"/>
            <a:pathLst>
              <a:path extrusionOk="0" h="885826" w="1963554">
                <a:moveTo>
                  <a:pt x="46830" y="885826"/>
                </a:moveTo>
                <a:cubicBezTo>
                  <a:pt x="-9587" y="548787"/>
                  <a:pt x="-66004" y="211749"/>
                  <a:pt x="205092" y="76934"/>
                </a:cubicBezTo>
                <a:cubicBezTo>
                  <a:pt x="476188" y="-57881"/>
                  <a:pt x="1380330" y="12457"/>
                  <a:pt x="1673407" y="76934"/>
                </a:cubicBezTo>
                <a:cubicBezTo>
                  <a:pt x="1966484" y="141411"/>
                  <a:pt x="1963553" y="463796"/>
                  <a:pt x="1963553" y="463796"/>
                </a:cubicBezTo>
                <a:lnTo>
                  <a:pt x="1963553" y="463796"/>
                </a:lnTo>
              </a:path>
            </a:pathLst>
          </a:custGeom>
          <a:noFill/>
          <a:ln cap="flat" cmpd="sng" w="381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6" name="Google Shape;126;g24f56809c47_0_463"/>
          <p:cNvSpPr txBox="1"/>
          <p:nvPr/>
        </p:nvSpPr>
        <p:spPr>
          <a:xfrm>
            <a:off x="7301653" y="3375458"/>
            <a:ext cx="1414500" cy="369300"/>
          </a:xfrm>
          <a:prstGeom prst="rect">
            <a:avLst/>
          </a:prstGeom>
          <a:solidFill>
            <a:schemeClr val="lt1"/>
          </a:solidFill>
          <a:ln cap="flat" cmpd="sng" w="9525">
            <a:solidFill>
              <a:srgbClr val="2F2F2F"/>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lang="nl-BE" sz="1800">
                <a:solidFill>
                  <a:schemeClr val="dk1"/>
                </a:solidFill>
                <a:latin typeface="Arial"/>
                <a:ea typeface="Arial"/>
                <a:cs typeface="Arial"/>
                <a:sym typeface="Arial"/>
              </a:rPr>
              <a:t>Audio Out</a:t>
            </a:r>
            <a:endParaRPr sz="1800">
              <a:solidFill>
                <a:schemeClr val="dk1"/>
              </a:solidFill>
              <a:latin typeface="Arial"/>
              <a:ea typeface="Arial"/>
              <a:cs typeface="Arial"/>
              <a:sym typeface="Arial"/>
            </a:endParaRPr>
          </a:p>
        </p:txBody>
      </p:sp>
      <p:pic>
        <p:nvPicPr>
          <p:cNvPr descr="形状&#10;&#10;低可信度描述已自动生成" id="127" name="Google Shape;127;g24f56809c47_0_463"/>
          <p:cNvPicPr preferRelativeResize="0"/>
          <p:nvPr/>
        </p:nvPicPr>
        <p:blipFill rotWithShape="1">
          <a:blip r:embed="rId4">
            <a:alphaModFix/>
          </a:blip>
          <a:srcRect b="0" l="0" r="0" t="0"/>
          <a:stretch/>
        </p:blipFill>
        <p:spPr>
          <a:xfrm>
            <a:off x="7996561" y="3751618"/>
            <a:ext cx="432467" cy="432467"/>
          </a:xfrm>
          <a:prstGeom prst="rect">
            <a:avLst/>
          </a:prstGeom>
          <a:noFill/>
          <a:ln>
            <a:noFill/>
          </a:ln>
        </p:spPr>
      </p:pic>
      <p:sp>
        <p:nvSpPr>
          <p:cNvPr id="128" name="Google Shape;128;g24f56809c47_0_463"/>
          <p:cNvSpPr/>
          <p:nvPr/>
        </p:nvSpPr>
        <p:spPr>
          <a:xfrm>
            <a:off x="3830277" y="3222262"/>
            <a:ext cx="1418731" cy="1394059"/>
          </a:xfrm>
          <a:custGeom>
            <a:rect b="b" l="l" r="r" t="t"/>
            <a:pathLst>
              <a:path extrusionOk="0" h="1394059" w="1418731">
                <a:moveTo>
                  <a:pt x="943946" y="110023"/>
                </a:moveTo>
                <a:cubicBezTo>
                  <a:pt x="626690" y="13307"/>
                  <a:pt x="309434" y="-83408"/>
                  <a:pt x="170223" y="118815"/>
                </a:cubicBezTo>
                <a:cubicBezTo>
                  <a:pt x="31011" y="321038"/>
                  <a:pt x="-99408" y="1129930"/>
                  <a:pt x="108677" y="1323361"/>
                </a:cubicBezTo>
                <a:cubicBezTo>
                  <a:pt x="316762" y="1516792"/>
                  <a:pt x="1193062" y="1248627"/>
                  <a:pt x="1418731" y="1279400"/>
                </a:cubicBezTo>
              </a:path>
            </a:pathLst>
          </a:custGeom>
          <a:noFill/>
          <a:ln cap="flat" cmpd="sng" w="38100">
            <a:solidFill>
              <a:srgbClr val="00B0F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29" name="Google Shape;129;g24f56809c47_0_463"/>
          <p:cNvSpPr txBox="1"/>
          <p:nvPr/>
        </p:nvSpPr>
        <p:spPr>
          <a:xfrm>
            <a:off x="4953642" y="1281018"/>
            <a:ext cx="2160000" cy="15699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nl-BE" sz="3200">
                <a:solidFill>
                  <a:srgbClr val="17262E"/>
                </a:solidFill>
                <a:latin typeface="Arial"/>
                <a:ea typeface="Arial"/>
                <a:cs typeface="Arial"/>
                <a:sym typeface="Arial"/>
              </a:rPr>
              <a:t>On-the-fly control</a:t>
            </a:r>
            <a:endParaRPr/>
          </a:p>
          <a:p>
            <a:pPr indent="0" lvl="0" marL="0" marR="0" rtl="0" algn="ctr">
              <a:spcBef>
                <a:spcPts val="0"/>
              </a:spcBef>
              <a:spcAft>
                <a:spcPts val="0"/>
              </a:spcAft>
              <a:buNone/>
            </a:pPr>
            <a:r>
              <a:rPr lang="nl-BE" sz="3200">
                <a:solidFill>
                  <a:srgbClr val="17262E"/>
                </a:solidFill>
                <a:latin typeface="Arial"/>
                <a:ea typeface="Arial"/>
                <a:cs typeface="Arial"/>
                <a:sym typeface="Arial"/>
              </a:rPr>
              <a:t>GUI</a:t>
            </a:r>
            <a:endParaRPr sz="1800">
              <a:solidFill>
                <a:srgbClr val="17262E"/>
              </a:solidFill>
              <a:latin typeface="Arial"/>
              <a:ea typeface="Arial"/>
              <a:cs typeface="Arial"/>
              <a:sym typeface="Arial"/>
            </a:endParaRPr>
          </a:p>
        </p:txBody>
      </p:sp>
      <p:sp>
        <p:nvSpPr>
          <p:cNvPr id="130" name="Google Shape;130;g24f56809c47_0_463"/>
          <p:cNvSpPr/>
          <p:nvPr/>
        </p:nvSpPr>
        <p:spPr>
          <a:xfrm>
            <a:off x="5958084" y="4717340"/>
            <a:ext cx="597900" cy="2943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形状&#10;&#10;低可信度描述已自动生成" id="131" name="Google Shape;131;g24f56809c47_0_463"/>
          <p:cNvPicPr preferRelativeResize="0"/>
          <p:nvPr/>
        </p:nvPicPr>
        <p:blipFill rotWithShape="1">
          <a:blip r:embed="rId5">
            <a:alphaModFix/>
          </a:blip>
          <a:srcRect b="0" l="0" r="0" t="0"/>
          <a:stretch/>
        </p:blipFill>
        <p:spPr>
          <a:xfrm>
            <a:off x="3338064" y="3664595"/>
            <a:ext cx="335462" cy="335462"/>
          </a:xfrm>
          <a:prstGeom prst="rect">
            <a:avLst/>
          </a:prstGeom>
          <a:noFill/>
          <a:ln>
            <a:noFill/>
          </a:ln>
        </p:spPr>
      </p:pic>
      <p:cxnSp>
        <p:nvCxnSpPr>
          <p:cNvPr id="132" name="Google Shape;132;g24f56809c47_0_463"/>
          <p:cNvCxnSpPr>
            <a:stCxn id="130" idx="3"/>
          </p:cNvCxnSpPr>
          <p:nvPr/>
        </p:nvCxnSpPr>
        <p:spPr>
          <a:xfrm>
            <a:off x="6555984" y="4864490"/>
            <a:ext cx="1512900" cy="440400"/>
          </a:xfrm>
          <a:prstGeom prst="straightConnector1">
            <a:avLst/>
          </a:prstGeom>
          <a:noFill/>
          <a:ln cap="flat" cmpd="sng" w="38100">
            <a:solidFill>
              <a:srgbClr val="FF0000"/>
            </a:solidFill>
            <a:prstDash val="solid"/>
            <a:miter lim="800000"/>
            <a:headEnd len="sm" w="sm" type="none"/>
            <a:tailEnd len="med" w="med" type="triangle"/>
          </a:ln>
        </p:spPr>
      </p:cxnSp>
      <p:sp>
        <p:nvSpPr>
          <p:cNvPr id="133" name="Google Shape;133;g24f56809c47_0_463"/>
          <p:cNvSpPr txBox="1"/>
          <p:nvPr/>
        </p:nvSpPr>
        <p:spPr>
          <a:xfrm>
            <a:off x="8006130" y="5163960"/>
            <a:ext cx="19545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Arial"/>
                <a:ea typeface="Arial"/>
                <a:cs typeface="Arial"/>
                <a:sym typeface="Arial"/>
              </a:rPr>
              <a:t>Button ctrl/</a:t>
            </a:r>
            <a:endParaRPr/>
          </a:p>
          <a:p>
            <a:pPr indent="0" lvl="0" marL="0" marR="0" rtl="0" algn="l">
              <a:spcBef>
                <a:spcPts val="0"/>
              </a:spcBef>
              <a:spcAft>
                <a:spcPts val="0"/>
              </a:spcAft>
              <a:buNone/>
            </a:pPr>
            <a:r>
              <a:rPr lang="nl-BE" sz="1800">
                <a:solidFill>
                  <a:schemeClr val="dk1"/>
                </a:solidFill>
                <a:latin typeface="Arial"/>
                <a:ea typeface="Arial"/>
                <a:cs typeface="Arial"/>
                <a:sym typeface="Arial"/>
              </a:rPr>
              <a:t>LEDs indicator</a:t>
            </a:r>
            <a:endParaRPr sz="1800">
              <a:solidFill>
                <a:schemeClr val="dk1"/>
              </a:solidFill>
              <a:latin typeface="Arial"/>
              <a:ea typeface="Arial"/>
              <a:cs typeface="Arial"/>
              <a:sym typeface="Arial"/>
            </a:endParaRPr>
          </a:p>
        </p:txBody>
      </p:sp>
      <p:pic>
        <p:nvPicPr>
          <p:cNvPr descr="形状&#10;&#10;低可信度描述已自动生成" id="134" name="Google Shape;134;g24f56809c47_0_463"/>
          <p:cNvPicPr preferRelativeResize="0"/>
          <p:nvPr/>
        </p:nvPicPr>
        <p:blipFill rotWithShape="1">
          <a:blip r:embed="rId6">
            <a:alphaModFix/>
          </a:blip>
          <a:srcRect b="0" l="0" r="0" t="0"/>
          <a:stretch/>
        </p:blipFill>
        <p:spPr>
          <a:xfrm flipH="1">
            <a:off x="9305242" y="5077737"/>
            <a:ext cx="411919" cy="411919"/>
          </a:xfrm>
          <a:prstGeom prst="rect">
            <a:avLst/>
          </a:prstGeom>
          <a:noFill/>
          <a:ln>
            <a:noFill/>
          </a:ln>
        </p:spPr>
      </p:pic>
      <p:sp>
        <p:nvSpPr>
          <p:cNvPr id="135" name="Google Shape;135;g24f56809c47_0_463"/>
          <p:cNvSpPr/>
          <p:nvPr/>
        </p:nvSpPr>
        <p:spPr>
          <a:xfrm>
            <a:off x="5212061" y="4658772"/>
            <a:ext cx="477900" cy="2943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36" name="Google Shape;136;g24f56809c47_0_463"/>
          <p:cNvCxnSpPr/>
          <p:nvPr/>
        </p:nvCxnSpPr>
        <p:spPr>
          <a:xfrm flipH="1" rot="10800000">
            <a:off x="5689861" y="4558880"/>
            <a:ext cx="2379000" cy="109200"/>
          </a:xfrm>
          <a:prstGeom prst="straightConnector1">
            <a:avLst/>
          </a:prstGeom>
          <a:noFill/>
          <a:ln cap="flat" cmpd="sng" w="38100">
            <a:solidFill>
              <a:srgbClr val="FF0000"/>
            </a:solidFill>
            <a:prstDash val="solid"/>
            <a:miter lim="800000"/>
            <a:headEnd len="sm" w="sm" type="none"/>
            <a:tailEnd len="med" w="med" type="triangle"/>
          </a:ln>
        </p:spPr>
      </p:cxnSp>
      <p:sp>
        <p:nvSpPr>
          <p:cNvPr id="137" name="Google Shape;137;g24f56809c47_0_463"/>
          <p:cNvSpPr txBox="1"/>
          <p:nvPr/>
        </p:nvSpPr>
        <p:spPr>
          <a:xfrm>
            <a:off x="8148573" y="4269689"/>
            <a:ext cx="1954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nl-BE" sz="1800">
                <a:solidFill>
                  <a:schemeClr val="dk1"/>
                </a:solidFill>
                <a:latin typeface="Arial"/>
                <a:ea typeface="Arial"/>
                <a:cs typeface="Arial"/>
                <a:sym typeface="Arial"/>
              </a:rPr>
              <a:t>Reset/Power</a:t>
            </a:r>
            <a:endParaRPr sz="1800">
              <a:solidFill>
                <a:schemeClr val="dk1"/>
              </a:solidFill>
              <a:latin typeface="Arial"/>
              <a:ea typeface="Arial"/>
              <a:cs typeface="Arial"/>
              <a:sym typeface="Arial"/>
            </a:endParaRPr>
          </a:p>
        </p:txBody>
      </p:sp>
      <p:pic>
        <p:nvPicPr>
          <p:cNvPr descr="形状&#10;&#10;低可信度描述已自动生成" id="138" name="Google Shape;138;g24f56809c47_0_463"/>
          <p:cNvPicPr preferRelativeResize="0"/>
          <p:nvPr/>
        </p:nvPicPr>
        <p:blipFill rotWithShape="1">
          <a:blip r:embed="rId7">
            <a:alphaModFix/>
          </a:blip>
          <a:srcRect b="0" l="0" r="0" t="0"/>
          <a:stretch/>
        </p:blipFill>
        <p:spPr>
          <a:xfrm>
            <a:off x="9717161" y="4235097"/>
            <a:ext cx="381577" cy="381577"/>
          </a:xfrm>
          <a:prstGeom prst="rect">
            <a:avLst/>
          </a:prstGeom>
          <a:noFill/>
          <a:ln>
            <a:noFill/>
          </a:ln>
        </p:spPr>
      </p:pic>
      <p:pic>
        <p:nvPicPr>
          <p:cNvPr descr="形状&#10;&#10;低可信度描述已自动生成" id="139" name="Google Shape;139;g24f56809c47_0_463"/>
          <p:cNvPicPr preferRelativeResize="0"/>
          <p:nvPr/>
        </p:nvPicPr>
        <p:blipFill rotWithShape="1">
          <a:blip r:embed="rId8">
            <a:alphaModFix/>
          </a:blip>
          <a:srcRect b="0" l="0" r="0" t="0"/>
          <a:stretch/>
        </p:blipFill>
        <p:spPr>
          <a:xfrm>
            <a:off x="10182721" y="4211515"/>
            <a:ext cx="436220" cy="436220"/>
          </a:xfrm>
          <a:prstGeom prst="rect">
            <a:avLst/>
          </a:prstGeom>
          <a:noFill/>
          <a:ln>
            <a:noFill/>
          </a:ln>
        </p:spPr>
      </p:pic>
      <p:pic>
        <p:nvPicPr>
          <p:cNvPr descr="表格&#10;&#10;描述已自动生成" id="140" name="Google Shape;140;g24f56809c47_0_463"/>
          <p:cNvPicPr preferRelativeResize="0"/>
          <p:nvPr/>
        </p:nvPicPr>
        <p:blipFill rotWithShape="1">
          <a:blip r:embed="rId9">
            <a:alphaModFix/>
          </a:blip>
          <a:srcRect b="0" l="0" r="0" t="0"/>
          <a:stretch/>
        </p:blipFill>
        <p:spPr>
          <a:xfrm>
            <a:off x="8148573" y="1648025"/>
            <a:ext cx="3530469" cy="1273068"/>
          </a:xfrm>
          <a:prstGeom prst="rect">
            <a:avLst/>
          </a:prstGeom>
          <a:noFill/>
          <a:ln>
            <a:noFill/>
          </a:ln>
        </p:spPr>
      </p:pic>
      <p:pic>
        <p:nvPicPr>
          <p:cNvPr descr="文本&#10;&#10;描述已自动生成" id="141" name="Google Shape;141;g24f56809c47_0_463"/>
          <p:cNvPicPr preferRelativeResize="0"/>
          <p:nvPr/>
        </p:nvPicPr>
        <p:blipFill rotWithShape="1">
          <a:blip r:embed="rId10">
            <a:alphaModFix/>
          </a:blip>
          <a:srcRect b="0" l="0" r="0" t="0"/>
          <a:stretch/>
        </p:blipFill>
        <p:spPr>
          <a:xfrm>
            <a:off x="405423" y="1758515"/>
            <a:ext cx="3722206" cy="129971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4"/>
                                        </p:tgtEl>
                                        <p:attrNameLst>
                                          <p:attrName>style.visibility</p:attrName>
                                        </p:attrNameLst>
                                      </p:cBhvr>
                                      <p:to>
                                        <p:strVal val="visible"/>
                                      </p:to>
                                    </p:set>
                                    <p:animEffect filter="fade" transition="in">
                                      <p:cBhvr>
                                        <p:cTn dur="500"/>
                                        <p:tgtEl>
                                          <p:spTgt spid="124"/>
                                        </p:tgtEl>
                                      </p:cBhvr>
                                    </p:animEffect>
                                  </p:childTnLst>
                                </p:cTn>
                              </p:par>
                              <p:par>
                                <p:cTn fill="hold" nodeType="withEffect" presetClass="entr" presetID="10" presetSubtype="0">
                                  <p:stCondLst>
                                    <p:cond delay="0"/>
                                  </p:stCondLst>
                                  <p:childTnLst>
                                    <p:set>
                                      <p:cBhvr>
                                        <p:cTn dur="1" fill="hold">
                                          <p:stCondLst>
                                            <p:cond delay="0"/>
                                          </p:stCondLst>
                                        </p:cTn>
                                        <p:tgtEl>
                                          <p:spTgt spid="122"/>
                                        </p:tgtEl>
                                        <p:attrNameLst>
                                          <p:attrName>style.visibility</p:attrName>
                                        </p:attrNameLst>
                                      </p:cBhvr>
                                      <p:to>
                                        <p:strVal val="visible"/>
                                      </p:to>
                                    </p:set>
                                    <p:animEffect filter="fade" transition="in">
                                      <p:cBhvr>
                                        <p:cTn dur="500"/>
                                        <p:tgtEl>
                                          <p:spTgt spid="122"/>
                                        </p:tgtEl>
                                      </p:cBhvr>
                                    </p:animEffect>
                                  </p:childTnLst>
                                </p:cTn>
                              </p:par>
                              <p:par>
                                <p:cTn fill="hold" nodeType="withEffect" presetClass="entr" presetID="10" presetSubtype="0">
                                  <p:stCondLst>
                                    <p:cond delay="0"/>
                                  </p:stCondLst>
                                  <p:childTnLst>
                                    <p:set>
                                      <p:cBhvr>
                                        <p:cTn dur="1" fill="hold">
                                          <p:stCondLst>
                                            <p:cond delay="0"/>
                                          </p:stCondLst>
                                        </p:cTn>
                                        <p:tgtEl>
                                          <p:spTgt spid="123"/>
                                        </p:tgtEl>
                                        <p:attrNameLst>
                                          <p:attrName>style.visibility</p:attrName>
                                        </p:attrNameLst>
                                      </p:cBhvr>
                                      <p:to>
                                        <p:strVal val="visible"/>
                                      </p:to>
                                    </p:set>
                                    <p:animEffect filter="fade" transition="in">
                                      <p:cBhvr>
                                        <p:cTn dur="500"/>
                                        <p:tgtEl>
                                          <p:spTgt spid="1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5"/>
                                        </p:tgtEl>
                                        <p:attrNameLst>
                                          <p:attrName>style.visibility</p:attrName>
                                        </p:attrNameLst>
                                      </p:cBhvr>
                                      <p:to>
                                        <p:strVal val="visible"/>
                                      </p:to>
                                    </p:set>
                                    <p:animEffect filter="fade" transition="in">
                                      <p:cBhvr>
                                        <p:cTn dur="500"/>
                                        <p:tgtEl>
                                          <p:spTgt spid="125"/>
                                        </p:tgtEl>
                                      </p:cBhvr>
                                    </p:animEffect>
                                  </p:childTnLst>
                                </p:cTn>
                              </p:par>
                              <p:par>
                                <p:cTn fill="hold" nodeType="withEffect" presetClass="entr" presetID="10" presetSubtype="0">
                                  <p:stCondLst>
                                    <p:cond delay="0"/>
                                  </p:stCondLst>
                                  <p:childTnLst>
                                    <p:set>
                                      <p:cBhvr>
                                        <p:cTn dur="1" fill="hold">
                                          <p:stCondLst>
                                            <p:cond delay="0"/>
                                          </p:stCondLst>
                                        </p:cTn>
                                        <p:tgtEl>
                                          <p:spTgt spid="126"/>
                                        </p:tgtEl>
                                        <p:attrNameLst>
                                          <p:attrName>style.visibility</p:attrName>
                                        </p:attrNameLst>
                                      </p:cBhvr>
                                      <p:to>
                                        <p:strVal val="visible"/>
                                      </p:to>
                                    </p:set>
                                    <p:animEffect filter="fade" transition="in">
                                      <p:cBhvr>
                                        <p:cTn dur="500"/>
                                        <p:tgtEl>
                                          <p:spTgt spid="126"/>
                                        </p:tgtEl>
                                      </p:cBhvr>
                                    </p:animEffect>
                                  </p:childTnLst>
                                </p:cTn>
                              </p:par>
                              <p:par>
                                <p:cTn fill="hold" nodeType="withEffect" presetClass="entr" presetID="10" presetSubtype="0">
                                  <p:stCondLst>
                                    <p:cond delay="0"/>
                                  </p:stCondLst>
                                  <p:childTnLst>
                                    <p:set>
                                      <p:cBhvr>
                                        <p:cTn dur="1" fill="hold">
                                          <p:stCondLst>
                                            <p:cond delay="0"/>
                                          </p:stCondLst>
                                        </p:cTn>
                                        <p:tgtEl>
                                          <p:spTgt spid="127"/>
                                        </p:tgtEl>
                                        <p:attrNameLst>
                                          <p:attrName>style.visibility</p:attrName>
                                        </p:attrNameLst>
                                      </p:cBhvr>
                                      <p:to>
                                        <p:strVal val="visible"/>
                                      </p:to>
                                    </p:set>
                                    <p:animEffect filter="fade" transition="in">
                                      <p:cBhvr>
                                        <p:cTn dur="500"/>
                                        <p:tgtEl>
                                          <p:spTgt spid="1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
                                        </p:tgtEl>
                                        <p:attrNameLst>
                                          <p:attrName>style.visibility</p:attrName>
                                        </p:attrNameLst>
                                      </p:cBhvr>
                                      <p:to>
                                        <p:strVal val="visible"/>
                                      </p:to>
                                    </p:set>
                                    <p:animEffect filter="fade" transition="in">
                                      <p:cBhvr>
                                        <p:cTn dur="500"/>
                                        <p:tgtEl>
                                          <p:spTgt spid="131"/>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500"/>
                                        <p:tgtEl>
                                          <p:spTgt spid="128"/>
                                        </p:tgtEl>
                                      </p:cBhvr>
                                    </p:animEffect>
                                  </p:childTnLst>
                                </p:cTn>
                              </p:par>
                              <p:par>
                                <p:cTn fill="hold" nodeType="with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500"/>
                                        <p:tgtEl>
                                          <p:spTgt spid="1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5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5"/>
                                        </p:tgtEl>
                                        <p:attrNameLst>
                                          <p:attrName>style.visibility</p:attrName>
                                        </p:attrNameLst>
                                      </p:cBhvr>
                                      <p:to>
                                        <p:strVal val="visible"/>
                                      </p:to>
                                    </p:set>
                                    <p:animEffect filter="fade" transition="in">
                                      <p:cBhvr>
                                        <p:cTn dur="500"/>
                                        <p:tgtEl>
                                          <p:spTgt spid="135"/>
                                        </p:tgtEl>
                                      </p:cBhvr>
                                    </p:animEffect>
                                  </p:childTnLst>
                                </p:cTn>
                              </p:par>
                              <p:par>
                                <p:cTn fill="hold" nodeType="withEffect" presetClass="entr" presetID="10" presetSubtype="0">
                                  <p:stCondLst>
                                    <p:cond delay="0"/>
                                  </p:stCondLst>
                                  <p:childTnLst>
                                    <p:set>
                                      <p:cBhvr>
                                        <p:cTn dur="1" fill="hold">
                                          <p:stCondLst>
                                            <p:cond delay="0"/>
                                          </p:stCondLst>
                                        </p:cTn>
                                        <p:tgtEl>
                                          <p:spTgt spid="136"/>
                                        </p:tgtEl>
                                        <p:attrNameLst>
                                          <p:attrName>style.visibility</p:attrName>
                                        </p:attrNameLst>
                                      </p:cBhvr>
                                      <p:to>
                                        <p:strVal val="visible"/>
                                      </p:to>
                                    </p:set>
                                    <p:animEffect filter="fade" transition="in">
                                      <p:cBhvr>
                                        <p:cTn dur="500"/>
                                        <p:tgtEl>
                                          <p:spTgt spid="136"/>
                                        </p:tgtEl>
                                      </p:cBhvr>
                                    </p:animEffect>
                                  </p:childTnLst>
                                </p:cTn>
                              </p:par>
                              <p:par>
                                <p:cTn fill="hold" nodeType="withEffect" presetClass="entr" presetID="10" presetSubtype="0">
                                  <p:stCondLst>
                                    <p:cond delay="0"/>
                                  </p:stCondLst>
                                  <p:childTnLst>
                                    <p:set>
                                      <p:cBhvr>
                                        <p:cTn dur="1" fill="hold">
                                          <p:stCondLst>
                                            <p:cond delay="0"/>
                                          </p:stCondLst>
                                        </p:cTn>
                                        <p:tgtEl>
                                          <p:spTgt spid="130"/>
                                        </p:tgtEl>
                                        <p:attrNameLst>
                                          <p:attrName>style.visibility</p:attrName>
                                        </p:attrNameLst>
                                      </p:cBhvr>
                                      <p:to>
                                        <p:strVal val="visible"/>
                                      </p:to>
                                    </p:set>
                                    <p:animEffect filter="fade" transition="in">
                                      <p:cBhvr>
                                        <p:cTn dur="500"/>
                                        <p:tgtEl>
                                          <p:spTgt spid="130"/>
                                        </p:tgtEl>
                                      </p:cBhvr>
                                    </p:animEffect>
                                  </p:childTnLst>
                                </p:cTn>
                              </p:par>
                              <p:par>
                                <p:cTn fill="hold" nodeType="withEffect" presetClass="entr" presetID="10" presetSubtype="0">
                                  <p:stCondLst>
                                    <p:cond delay="0"/>
                                  </p:stCondLst>
                                  <p:childTnLst>
                                    <p:set>
                                      <p:cBhvr>
                                        <p:cTn dur="1" fill="hold">
                                          <p:stCondLst>
                                            <p:cond delay="0"/>
                                          </p:stCondLst>
                                        </p:cTn>
                                        <p:tgtEl>
                                          <p:spTgt spid="132"/>
                                        </p:tgtEl>
                                        <p:attrNameLst>
                                          <p:attrName>style.visibility</p:attrName>
                                        </p:attrNameLst>
                                      </p:cBhvr>
                                      <p:to>
                                        <p:strVal val="visible"/>
                                      </p:to>
                                    </p:set>
                                    <p:animEffect filter="fade" transition="in">
                                      <p:cBhvr>
                                        <p:cTn dur="500"/>
                                        <p:tgtEl>
                                          <p:spTgt spid="132"/>
                                        </p:tgtEl>
                                      </p:cBhvr>
                                    </p:animEffect>
                                  </p:childTnLst>
                                </p:cTn>
                              </p:par>
                              <p:par>
                                <p:cTn fill="hold" nodeType="withEffect" presetClass="entr" presetID="10" presetSubtype="0">
                                  <p:stCondLst>
                                    <p:cond delay="0"/>
                                  </p:stCondLst>
                                  <p:childTnLst>
                                    <p:set>
                                      <p:cBhvr>
                                        <p:cTn dur="1" fill="hold">
                                          <p:stCondLst>
                                            <p:cond delay="0"/>
                                          </p:stCondLst>
                                        </p:cTn>
                                        <p:tgtEl>
                                          <p:spTgt spid="133"/>
                                        </p:tgtEl>
                                        <p:attrNameLst>
                                          <p:attrName>style.visibility</p:attrName>
                                        </p:attrNameLst>
                                      </p:cBhvr>
                                      <p:to>
                                        <p:strVal val="visible"/>
                                      </p:to>
                                    </p:set>
                                    <p:animEffect filter="fade" transition="in">
                                      <p:cBhvr>
                                        <p:cTn dur="500"/>
                                        <p:tgtEl>
                                          <p:spTgt spid="133"/>
                                        </p:tgtEl>
                                      </p:cBhvr>
                                    </p:animEffect>
                                  </p:childTnLst>
                                </p:cTn>
                              </p:par>
                              <p:par>
                                <p:cTn fill="hold" nodeType="withEffect" presetClass="entr" presetID="10" presetSubtype="0">
                                  <p:stCondLst>
                                    <p:cond delay="0"/>
                                  </p:stCondLst>
                                  <p:childTnLst>
                                    <p:set>
                                      <p:cBhvr>
                                        <p:cTn dur="1" fill="hold">
                                          <p:stCondLst>
                                            <p:cond delay="0"/>
                                          </p:stCondLst>
                                        </p:cTn>
                                        <p:tgtEl>
                                          <p:spTgt spid="134"/>
                                        </p:tgtEl>
                                        <p:attrNameLst>
                                          <p:attrName>style.visibility</p:attrName>
                                        </p:attrNameLst>
                                      </p:cBhvr>
                                      <p:to>
                                        <p:strVal val="visible"/>
                                      </p:to>
                                    </p:set>
                                    <p:animEffect filter="fade" transition="in">
                                      <p:cBhvr>
                                        <p:cTn dur="500"/>
                                        <p:tgtEl>
                                          <p:spTgt spid="134"/>
                                        </p:tgtEl>
                                      </p:cBhvr>
                                    </p:animEffect>
                                  </p:childTnLst>
                                </p:cTn>
                              </p:par>
                              <p:par>
                                <p:cTn fill="hold" nodeType="withEffect" presetClass="entr" presetID="10" presetSubtype="0">
                                  <p:stCondLst>
                                    <p:cond delay="0"/>
                                  </p:stCondLst>
                                  <p:childTnLst>
                                    <p:set>
                                      <p:cBhvr>
                                        <p:cTn dur="1" fill="hold">
                                          <p:stCondLst>
                                            <p:cond delay="0"/>
                                          </p:stCondLst>
                                        </p:cTn>
                                        <p:tgtEl>
                                          <p:spTgt spid="137"/>
                                        </p:tgtEl>
                                        <p:attrNameLst>
                                          <p:attrName>style.visibility</p:attrName>
                                        </p:attrNameLst>
                                      </p:cBhvr>
                                      <p:to>
                                        <p:strVal val="visible"/>
                                      </p:to>
                                    </p:set>
                                    <p:animEffect filter="fade" transition="in">
                                      <p:cBhvr>
                                        <p:cTn dur="500"/>
                                        <p:tgtEl>
                                          <p:spTgt spid="137"/>
                                        </p:tgtEl>
                                      </p:cBhvr>
                                    </p:animEffect>
                                  </p:childTnLst>
                                </p:cTn>
                              </p:par>
                              <p:par>
                                <p:cTn fill="hold" nodeType="withEffect" presetClass="entr" presetID="10" presetSubtype="0">
                                  <p:stCondLst>
                                    <p:cond delay="0"/>
                                  </p:stCondLst>
                                  <p:childTnLst>
                                    <p:set>
                                      <p:cBhvr>
                                        <p:cTn dur="1" fill="hold">
                                          <p:stCondLst>
                                            <p:cond delay="0"/>
                                          </p:stCondLst>
                                        </p:cTn>
                                        <p:tgtEl>
                                          <p:spTgt spid="138"/>
                                        </p:tgtEl>
                                        <p:attrNameLst>
                                          <p:attrName>style.visibility</p:attrName>
                                        </p:attrNameLst>
                                      </p:cBhvr>
                                      <p:to>
                                        <p:strVal val="visible"/>
                                      </p:to>
                                    </p:set>
                                    <p:animEffect filter="fade" transition="in">
                                      <p:cBhvr>
                                        <p:cTn dur="500"/>
                                        <p:tgtEl>
                                          <p:spTgt spid="138"/>
                                        </p:tgtEl>
                                      </p:cBhvr>
                                    </p:animEffect>
                                  </p:childTnLst>
                                </p:cTn>
                              </p:par>
                              <p:par>
                                <p:cTn fill="hold" nodeType="withEffect" presetClass="entr" presetID="10" presetSubtype="0">
                                  <p:stCondLst>
                                    <p:cond delay="0"/>
                                  </p:stCondLst>
                                  <p:childTnLst>
                                    <p:set>
                                      <p:cBhvr>
                                        <p:cTn dur="1" fill="hold">
                                          <p:stCondLst>
                                            <p:cond delay="0"/>
                                          </p:stCondLst>
                                        </p:cTn>
                                        <p:tgtEl>
                                          <p:spTgt spid="139"/>
                                        </p:tgtEl>
                                        <p:attrNameLst>
                                          <p:attrName>style.visibility</p:attrName>
                                        </p:attrNameLst>
                                      </p:cBhvr>
                                      <p:to>
                                        <p:strVal val="visible"/>
                                      </p:to>
                                    </p:set>
                                    <p:animEffect filter="fade" transition="in">
                                      <p:cBhvr>
                                        <p:cTn dur="500"/>
                                        <p:tgtEl>
                                          <p:spTgt spid="13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gtEl>
                                        <p:attrNameLst>
                                          <p:attrName>style.visibility</p:attrName>
                                        </p:attrNameLst>
                                      </p:cBhvr>
                                      <p:to>
                                        <p:strVal val="visible"/>
                                      </p:to>
                                    </p:set>
                                    <p:animEffect filter="fade" transition="in">
                                      <p:cBhvr>
                                        <p:cTn dur="500"/>
                                        <p:tgtEl>
                                          <p:spTgt spid="1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4f56809c47_1_39"/>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Block Diagram</a:t>
            </a:r>
            <a:endParaRPr/>
          </a:p>
        </p:txBody>
      </p:sp>
      <p:sp>
        <p:nvSpPr>
          <p:cNvPr id="147" name="Google Shape;147;g24f56809c47_1_39"/>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sp>
        <p:nvSpPr>
          <p:cNvPr id="148" name="Google Shape;148;g24f56809c47_1_39"/>
          <p:cNvSpPr/>
          <p:nvPr/>
        </p:nvSpPr>
        <p:spPr>
          <a:xfrm>
            <a:off x="757800" y="2547175"/>
            <a:ext cx="1074900" cy="429900"/>
          </a:xfrm>
          <a:prstGeom prst="rightArrow">
            <a:avLst>
              <a:gd fmla="val 50000" name="adj1"/>
              <a:gd fmla="val 50000"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solidFill>
                  <a:srgbClr val="2F2F2F"/>
                </a:solidFill>
              </a:rPr>
              <a:t>AUX In</a:t>
            </a:r>
            <a:endParaRPr>
              <a:solidFill>
                <a:srgbClr val="2F2F2F"/>
              </a:solidFill>
            </a:endParaRPr>
          </a:p>
        </p:txBody>
      </p:sp>
      <p:sp>
        <p:nvSpPr>
          <p:cNvPr id="149" name="Google Shape;149;g24f56809c47_1_39"/>
          <p:cNvSpPr/>
          <p:nvPr/>
        </p:nvSpPr>
        <p:spPr>
          <a:xfrm>
            <a:off x="2504125" y="1816875"/>
            <a:ext cx="6539100" cy="2150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nl-BE"/>
              <a:t>FPGA</a:t>
            </a:r>
            <a:endParaRPr b="1"/>
          </a:p>
        </p:txBody>
      </p:sp>
      <p:sp>
        <p:nvSpPr>
          <p:cNvPr id="150" name="Google Shape;150;g24f56809c47_1_39"/>
          <p:cNvSpPr/>
          <p:nvPr/>
        </p:nvSpPr>
        <p:spPr>
          <a:xfrm>
            <a:off x="2833925" y="2521225"/>
            <a:ext cx="648000" cy="48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ADC</a:t>
            </a:r>
            <a:endParaRPr/>
          </a:p>
        </p:txBody>
      </p:sp>
      <p:sp>
        <p:nvSpPr>
          <p:cNvPr id="151" name="Google Shape;151;g24f56809c47_1_39"/>
          <p:cNvSpPr/>
          <p:nvPr/>
        </p:nvSpPr>
        <p:spPr>
          <a:xfrm>
            <a:off x="8254025" y="2521225"/>
            <a:ext cx="648000" cy="481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t>DAC</a:t>
            </a:r>
            <a:endParaRPr/>
          </a:p>
        </p:txBody>
      </p:sp>
      <p:sp>
        <p:nvSpPr>
          <p:cNvPr id="152" name="Google Shape;152;g24f56809c47_1_39"/>
          <p:cNvSpPr/>
          <p:nvPr/>
        </p:nvSpPr>
        <p:spPr>
          <a:xfrm>
            <a:off x="3967750" y="2154150"/>
            <a:ext cx="945900" cy="126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a:t>Equalizer</a:t>
            </a:r>
            <a:endParaRPr/>
          </a:p>
        </p:txBody>
      </p:sp>
      <p:sp>
        <p:nvSpPr>
          <p:cNvPr id="153" name="Google Shape;153;g24f56809c47_1_39"/>
          <p:cNvSpPr/>
          <p:nvPr/>
        </p:nvSpPr>
        <p:spPr>
          <a:xfrm>
            <a:off x="4913650" y="2154150"/>
            <a:ext cx="945900" cy="126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a:t>Reverb</a:t>
            </a:r>
            <a:endParaRPr/>
          </a:p>
        </p:txBody>
      </p:sp>
      <p:sp>
        <p:nvSpPr>
          <p:cNvPr id="154" name="Google Shape;154;g24f56809c47_1_39"/>
          <p:cNvSpPr/>
          <p:nvPr/>
        </p:nvSpPr>
        <p:spPr>
          <a:xfrm>
            <a:off x="5859550" y="2154150"/>
            <a:ext cx="989100" cy="126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a:t>Pitch Shift</a:t>
            </a:r>
            <a:endParaRPr/>
          </a:p>
        </p:txBody>
      </p:sp>
      <p:sp>
        <p:nvSpPr>
          <p:cNvPr id="155" name="Google Shape;155;g24f56809c47_1_39"/>
          <p:cNvSpPr/>
          <p:nvPr/>
        </p:nvSpPr>
        <p:spPr>
          <a:xfrm>
            <a:off x="3901025" y="2057725"/>
            <a:ext cx="3933900" cy="14088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g24f56809c47_1_39"/>
          <p:cNvSpPr/>
          <p:nvPr/>
        </p:nvSpPr>
        <p:spPr>
          <a:xfrm>
            <a:off x="6805450" y="2154150"/>
            <a:ext cx="945900" cy="1267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a:t>ANF</a:t>
            </a:r>
            <a:endParaRPr/>
          </a:p>
        </p:txBody>
      </p:sp>
      <p:sp>
        <p:nvSpPr>
          <p:cNvPr id="157" name="Google Shape;157;g24f56809c47_1_39"/>
          <p:cNvSpPr/>
          <p:nvPr/>
        </p:nvSpPr>
        <p:spPr>
          <a:xfrm>
            <a:off x="9707225" y="2547175"/>
            <a:ext cx="1074900" cy="429900"/>
          </a:xfrm>
          <a:prstGeom prst="rightArrow">
            <a:avLst>
              <a:gd fmla="val 50000" name="adj1"/>
              <a:gd fmla="val 50000" name="adj2"/>
            </a:avLst>
          </a:prstGeom>
          <a:solidFill>
            <a:schemeClr val="lt2"/>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nl-BE">
                <a:solidFill>
                  <a:srgbClr val="2F2F2F"/>
                </a:solidFill>
              </a:rPr>
              <a:t>HP Out</a:t>
            </a:r>
            <a:endParaRPr>
              <a:solidFill>
                <a:srgbClr val="2F2F2F"/>
              </a:solidFill>
            </a:endParaRPr>
          </a:p>
        </p:txBody>
      </p:sp>
      <p:sp>
        <p:nvSpPr>
          <p:cNvPr id="158" name="Google Shape;158;g24f56809c47_1_39"/>
          <p:cNvSpPr/>
          <p:nvPr/>
        </p:nvSpPr>
        <p:spPr>
          <a:xfrm>
            <a:off x="5288975" y="4534550"/>
            <a:ext cx="1158000" cy="850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nl-BE"/>
              <a:t>PS</a:t>
            </a:r>
            <a:endParaRPr/>
          </a:p>
        </p:txBody>
      </p:sp>
      <p:cxnSp>
        <p:nvCxnSpPr>
          <p:cNvPr id="159" name="Google Shape;159;g24f56809c47_1_39"/>
          <p:cNvCxnSpPr>
            <a:stCxn id="148" idx="3"/>
            <a:endCxn id="150" idx="1"/>
          </p:cNvCxnSpPr>
          <p:nvPr/>
        </p:nvCxnSpPr>
        <p:spPr>
          <a:xfrm>
            <a:off x="1832700" y="2762125"/>
            <a:ext cx="1001100" cy="0"/>
          </a:xfrm>
          <a:prstGeom prst="straightConnector1">
            <a:avLst/>
          </a:prstGeom>
          <a:noFill/>
          <a:ln cap="flat" cmpd="sng" w="9525">
            <a:solidFill>
              <a:srgbClr val="2F2F2F"/>
            </a:solidFill>
            <a:prstDash val="solid"/>
            <a:round/>
            <a:headEnd len="med" w="med" type="none"/>
            <a:tailEnd len="med" w="med" type="triangle"/>
          </a:ln>
        </p:spPr>
      </p:cxnSp>
      <p:cxnSp>
        <p:nvCxnSpPr>
          <p:cNvPr id="160" name="Google Shape;160;g24f56809c47_1_39"/>
          <p:cNvCxnSpPr>
            <a:stCxn id="150" idx="3"/>
            <a:endCxn id="155" idx="1"/>
          </p:cNvCxnSpPr>
          <p:nvPr/>
        </p:nvCxnSpPr>
        <p:spPr>
          <a:xfrm>
            <a:off x="3481925" y="2762125"/>
            <a:ext cx="419100" cy="0"/>
          </a:xfrm>
          <a:prstGeom prst="straightConnector1">
            <a:avLst/>
          </a:prstGeom>
          <a:noFill/>
          <a:ln cap="flat" cmpd="sng" w="9525">
            <a:solidFill>
              <a:srgbClr val="2F2F2F"/>
            </a:solidFill>
            <a:prstDash val="solid"/>
            <a:round/>
            <a:headEnd len="med" w="med" type="none"/>
            <a:tailEnd len="med" w="med" type="triangle"/>
          </a:ln>
        </p:spPr>
      </p:cxnSp>
      <p:cxnSp>
        <p:nvCxnSpPr>
          <p:cNvPr id="161" name="Google Shape;161;g24f56809c47_1_39"/>
          <p:cNvCxnSpPr>
            <a:stCxn id="155" idx="3"/>
            <a:endCxn id="151" idx="1"/>
          </p:cNvCxnSpPr>
          <p:nvPr/>
        </p:nvCxnSpPr>
        <p:spPr>
          <a:xfrm>
            <a:off x="7834925" y="2762125"/>
            <a:ext cx="419100" cy="0"/>
          </a:xfrm>
          <a:prstGeom prst="straightConnector1">
            <a:avLst/>
          </a:prstGeom>
          <a:noFill/>
          <a:ln cap="flat" cmpd="sng" w="9525">
            <a:solidFill>
              <a:srgbClr val="2F2F2F"/>
            </a:solidFill>
            <a:prstDash val="solid"/>
            <a:round/>
            <a:headEnd len="med" w="med" type="none"/>
            <a:tailEnd len="med" w="med" type="triangle"/>
          </a:ln>
        </p:spPr>
      </p:cxnSp>
      <p:cxnSp>
        <p:nvCxnSpPr>
          <p:cNvPr id="162" name="Google Shape;162;g24f56809c47_1_39"/>
          <p:cNvCxnSpPr>
            <a:stCxn id="151" idx="3"/>
            <a:endCxn id="157" idx="1"/>
          </p:cNvCxnSpPr>
          <p:nvPr/>
        </p:nvCxnSpPr>
        <p:spPr>
          <a:xfrm>
            <a:off x="8902025" y="2762125"/>
            <a:ext cx="805200" cy="0"/>
          </a:xfrm>
          <a:prstGeom prst="straightConnector1">
            <a:avLst/>
          </a:prstGeom>
          <a:noFill/>
          <a:ln cap="flat" cmpd="sng" w="9525">
            <a:solidFill>
              <a:srgbClr val="2F2F2F"/>
            </a:solidFill>
            <a:prstDash val="solid"/>
            <a:round/>
            <a:headEnd len="med" w="med" type="none"/>
            <a:tailEnd len="med" w="med" type="triangle"/>
          </a:ln>
        </p:spPr>
      </p:cxnSp>
      <p:cxnSp>
        <p:nvCxnSpPr>
          <p:cNvPr id="163" name="Google Shape;163;g24f56809c47_1_39"/>
          <p:cNvCxnSpPr>
            <a:stCxn id="158" idx="0"/>
            <a:endCxn id="155" idx="2"/>
          </p:cNvCxnSpPr>
          <p:nvPr/>
        </p:nvCxnSpPr>
        <p:spPr>
          <a:xfrm rot="10800000">
            <a:off x="5867975" y="3466550"/>
            <a:ext cx="0" cy="1068000"/>
          </a:xfrm>
          <a:prstGeom prst="straightConnector1">
            <a:avLst/>
          </a:prstGeom>
          <a:noFill/>
          <a:ln cap="flat" cmpd="sng" w="9525">
            <a:solidFill>
              <a:srgbClr val="000000"/>
            </a:solidFill>
            <a:prstDash val="solid"/>
            <a:round/>
            <a:headEnd len="med" w="med" type="none"/>
            <a:tailEnd len="med" w="med" type="triangle"/>
          </a:ln>
        </p:spPr>
      </p:cxnSp>
      <p:pic>
        <p:nvPicPr>
          <p:cNvPr descr="形状&#10;&#10;低可信度描述已自动生成" id="164" name="Google Shape;164;g24f56809c47_1_39"/>
          <p:cNvPicPr preferRelativeResize="0"/>
          <p:nvPr/>
        </p:nvPicPr>
        <p:blipFill rotWithShape="1">
          <a:blip r:embed="rId3">
            <a:alphaModFix/>
          </a:blip>
          <a:srcRect b="0" l="0" r="0" t="0"/>
          <a:stretch/>
        </p:blipFill>
        <p:spPr>
          <a:xfrm flipH="1">
            <a:off x="4234742" y="3003037"/>
            <a:ext cx="411919" cy="411919"/>
          </a:xfrm>
          <a:prstGeom prst="rect">
            <a:avLst/>
          </a:prstGeom>
          <a:noFill/>
          <a:ln>
            <a:noFill/>
          </a:ln>
        </p:spPr>
      </p:pic>
      <p:pic>
        <p:nvPicPr>
          <p:cNvPr descr="形状&#10;&#10;低可信度描述已自动生成" id="165" name="Google Shape;165;g24f56809c47_1_39"/>
          <p:cNvPicPr preferRelativeResize="0"/>
          <p:nvPr/>
        </p:nvPicPr>
        <p:blipFill rotWithShape="1">
          <a:blip r:embed="rId3">
            <a:alphaModFix/>
          </a:blip>
          <a:srcRect b="0" l="0" r="0" t="0"/>
          <a:stretch/>
        </p:blipFill>
        <p:spPr>
          <a:xfrm flipH="1">
            <a:off x="5180642" y="3003037"/>
            <a:ext cx="411919" cy="411919"/>
          </a:xfrm>
          <a:prstGeom prst="rect">
            <a:avLst/>
          </a:prstGeom>
          <a:noFill/>
          <a:ln>
            <a:noFill/>
          </a:ln>
        </p:spPr>
      </p:pic>
      <p:pic>
        <p:nvPicPr>
          <p:cNvPr descr="形状&#10;&#10;低可信度描述已自动生成" id="166" name="Google Shape;166;g24f56809c47_1_39"/>
          <p:cNvPicPr preferRelativeResize="0"/>
          <p:nvPr/>
        </p:nvPicPr>
        <p:blipFill rotWithShape="1">
          <a:blip r:embed="rId3">
            <a:alphaModFix/>
          </a:blip>
          <a:srcRect b="0" l="0" r="0" t="0"/>
          <a:stretch/>
        </p:blipFill>
        <p:spPr>
          <a:xfrm flipH="1">
            <a:off x="6126542" y="3003037"/>
            <a:ext cx="411919" cy="411919"/>
          </a:xfrm>
          <a:prstGeom prst="rect">
            <a:avLst/>
          </a:prstGeom>
          <a:noFill/>
          <a:ln>
            <a:noFill/>
          </a:ln>
        </p:spPr>
      </p:pic>
      <p:pic>
        <p:nvPicPr>
          <p:cNvPr descr="形状&#10;&#10;低可信度描述已自动生成" id="167" name="Google Shape;167;g24f56809c47_1_39"/>
          <p:cNvPicPr preferRelativeResize="0"/>
          <p:nvPr/>
        </p:nvPicPr>
        <p:blipFill rotWithShape="1">
          <a:blip r:embed="rId3">
            <a:alphaModFix/>
          </a:blip>
          <a:srcRect b="0" l="0" r="0" t="0"/>
          <a:stretch/>
        </p:blipFill>
        <p:spPr>
          <a:xfrm flipH="1">
            <a:off x="7072442" y="3003037"/>
            <a:ext cx="411919" cy="411919"/>
          </a:xfrm>
          <a:prstGeom prst="rect">
            <a:avLst/>
          </a:prstGeom>
          <a:noFill/>
          <a:ln>
            <a:noFill/>
          </a:ln>
        </p:spPr>
      </p:pic>
      <p:sp>
        <p:nvSpPr>
          <p:cNvPr id="168" name="Google Shape;168;g24f56809c47_1_39"/>
          <p:cNvSpPr txBox="1"/>
          <p:nvPr/>
        </p:nvSpPr>
        <p:spPr>
          <a:xfrm>
            <a:off x="6680200" y="34149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Audio Effects</a:t>
            </a:r>
            <a:endParaRPr/>
          </a:p>
        </p:txBody>
      </p:sp>
      <p:sp>
        <p:nvSpPr>
          <p:cNvPr id="169" name="Google Shape;169;g24f56809c47_1_39"/>
          <p:cNvSpPr txBox="1"/>
          <p:nvPr/>
        </p:nvSpPr>
        <p:spPr>
          <a:xfrm>
            <a:off x="5867975" y="4134350"/>
            <a:ext cx="14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nl-BE"/>
              <a:t>Control Values</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g24f56809c47_1_238"/>
          <p:cNvSpPr txBox="1"/>
          <p:nvPr>
            <p:ph type="title"/>
          </p:nvPr>
        </p:nvSpPr>
        <p:spPr>
          <a:xfrm>
            <a:off x="576000" y="301681"/>
            <a:ext cx="11041200" cy="850500"/>
          </a:xfrm>
          <a:prstGeom prst="rect">
            <a:avLst/>
          </a:prstGeom>
          <a:noFill/>
          <a:ln>
            <a:noFill/>
          </a:ln>
        </p:spPr>
        <p:txBody>
          <a:bodyPr anchorCtr="0" anchor="ctr" bIns="0" lIns="0" spcFirstLastPara="1" rIns="0" wrap="square" tIns="0">
            <a:normAutofit/>
          </a:bodyPr>
          <a:lstStyle/>
          <a:p>
            <a:pPr indent="0" lvl="0" marL="0" rtl="0" algn="l">
              <a:lnSpc>
                <a:spcPct val="100000"/>
              </a:lnSpc>
              <a:spcBef>
                <a:spcPts val="0"/>
              </a:spcBef>
              <a:spcAft>
                <a:spcPts val="0"/>
              </a:spcAft>
              <a:buClr>
                <a:schemeClr val="dk2"/>
              </a:buClr>
              <a:buSzPts val="3200"/>
              <a:buFont typeface="Arial"/>
              <a:buNone/>
            </a:pPr>
            <a:r>
              <a:rPr lang="nl-BE" sz="3200"/>
              <a:t>Overlay Design</a:t>
            </a:r>
            <a:endParaRPr/>
          </a:p>
        </p:txBody>
      </p:sp>
      <p:sp>
        <p:nvSpPr>
          <p:cNvPr id="175" name="Google Shape;175;g24f56809c47_1_238"/>
          <p:cNvSpPr txBox="1"/>
          <p:nvPr>
            <p:ph idx="12" type="sldNum"/>
          </p:nvPr>
        </p:nvSpPr>
        <p:spPr>
          <a:xfrm>
            <a:off x="576000" y="6210000"/>
            <a:ext cx="648000" cy="6480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Clr>
                <a:srgbClr val="000000"/>
              </a:buClr>
              <a:buSzPts val="1000"/>
              <a:buFont typeface="Arial"/>
              <a:buNone/>
            </a:pPr>
            <a:fld id="{00000000-1234-1234-1234-123412341234}" type="slidenum">
              <a:rPr lang="nl-BE"/>
              <a:t>‹#›</a:t>
            </a:fld>
            <a:endParaRPr/>
          </a:p>
        </p:txBody>
      </p:sp>
      <p:pic>
        <p:nvPicPr>
          <p:cNvPr descr="图示, 示意图&#10;&#10;描述已自动生成" id="176" name="Google Shape;176;g24f56809c47_1_238"/>
          <p:cNvPicPr preferRelativeResize="0"/>
          <p:nvPr/>
        </p:nvPicPr>
        <p:blipFill rotWithShape="1">
          <a:blip r:embed="rId3">
            <a:alphaModFix/>
          </a:blip>
          <a:srcRect b="0" l="0" r="0" t="0"/>
          <a:stretch/>
        </p:blipFill>
        <p:spPr>
          <a:xfrm>
            <a:off x="-1" y="1152145"/>
            <a:ext cx="12201787" cy="4953381"/>
          </a:xfrm>
          <a:prstGeom prst="rect">
            <a:avLst/>
          </a:prstGeom>
          <a:noFill/>
          <a:ln>
            <a:noFill/>
          </a:ln>
        </p:spPr>
      </p:pic>
      <p:sp>
        <p:nvSpPr>
          <p:cNvPr id="177" name="Google Shape;177;g24f56809c47_1_238"/>
          <p:cNvSpPr/>
          <p:nvPr/>
        </p:nvSpPr>
        <p:spPr>
          <a:xfrm>
            <a:off x="8765931" y="1152145"/>
            <a:ext cx="1353900" cy="2206500"/>
          </a:xfrm>
          <a:prstGeom prst="rect">
            <a:avLst/>
          </a:prstGeom>
          <a:noFill/>
          <a:ln cap="flat" cmpd="sng" w="381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8" name="Google Shape;178;g24f56809c47_1_238"/>
          <p:cNvSpPr/>
          <p:nvPr/>
        </p:nvSpPr>
        <p:spPr>
          <a:xfrm>
            <a:off x="2607325" y="3008475"/>
            <a:ext cx="1632600" cy="7353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Processing</a:t>
            </a:r>
            <a:r>
              <a:rPr lang="nl-BE"/>
              <a:t> system (PS)</a:t>
            </a:r>
            <a:endParaRPr/>
          </a:p>
        </p:txBody>
      </p:sp>
      <p:sp>
        <p:nvSpPr>
          <p:cNvPr id="179" name="Google Shape;179;g24f56809c47_1_238"/>
          <p:cNvSpPr/>
          <p:nvPr/>
        </p:nvSpPr>
        <p:spPr>
          <a:xfrm>
            <a:off x="4995725" y="1389225"/>
            <a:ext cx="1144200" cy="12615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Switch</a:t>
            </a:r>
            <a:endParaRPr/>
          </a:p>
        </p:txBody>
      </p:sp>
      <p:sp>
        <p:nvSpPr>
          <p:cNvPr id="180" name="Google Shape;180;g24f56809c47_1_238"/>
          <p:cNvSpPr/>
          <p:nvPr/>
        </p:nvSpPr>
        <p:spPr>
          <a:xfrm>
            <a:off x="733275" y="3248975"/>
            <a:ext cx="1406400" cy="6480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Reset</a:t>
            </a:r>
            <a:endParaRPr/>
          </a:p>
        </p:txBody>
      </p:sp>
      <p:sp>
        <p:nvSpPr>
          <p:cNvPr id="181" name="Google Shape;181;g24f56809c47_1_238"/>
          <p:cNvSpPr/>
          <p:nvPr/>
        </p:nvSpPr>
        <p:spPr>
          <a:xfrm>
            <a:off x="7004450" y="1477325"/>
            <a:ext cx="905700" cy="1261500"/>
          </a:xfrm>
          <a:prstGeom prst="rect">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AXI/APB Bridge</a:t>
            </a:r>
            <a:endParaRPr/>
          </a:p>
        </p:txBody>
      </p:sp>
      <p:sp>
        <p:nvSpPr>
          <p:cNvPr id="182" name="Google Shape;182;g24f56809c47_1_238"/>
          <p:cNvSpPr/>
          <p:nvPr/>
        </p:nvSpPr>
        <p:spPr>
          <a:xfrm>
            <a:off x="6756800" y="3801425"/>
            <a:ext cx="1353900" cy="692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I2S </a:t>
            </a:r>
            <a:r>
              <a:rPr lang="nl-BE"/>
              <a:t>Receiver</a:t>
            </a:r>
            <a:endParaRPr/>
          </a:p>
        </p:txBody>
      </p:sp>
      <p:sp>
        <p:nvSpPr>
          <p:cNvPr id="183" name="Google Shape;183;g24f56809c47_1_238"/>
          <p:cNvSpPr/>
          <p:nvPr/>
        </p:nvSpPr>
        <p:spPr>
          <a:xfrm>
            <a:off x="10331075" y="4253850"/>
            <a:ext cx="905700" cy="692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I2S Transmitter</a:t>
            </a:r>
            <a:endParaRPr/>
          </a:p>
        </p:txBody>
      </p:sp>
      <p:sp>
        <p:nvSpPr>
          <p:cNvPr id="184" name="Google Shape;184;g24f56809c47_1_238"/>
          <p:cNvSpPr/>
          <p:nvPr/>
        </p:nvSpPr>
        <p:spPr>
          <a:xfrm>
            <a:off x="8940425" y="1477325"/>
            <a:ext cx="942900" cy="15948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Audio Effects</a:t>
            </a:r>
            <a:endParaRPr/>
          </a:p>
        </p:txBody>
      </p:sp>
      <p:pic>
        <p:nvPicPr>
          <p:cNvPr descr="图示&#10;&#10;描述已自动生成" id="185" name="Google Shape;185;g24f56809c47_1_238"/>
          <p:cNvPicPr preferRelativeResize="0"/>
          <p:nvPr/>
        </p:nvPicPr>
        <p:blipFill rotWithShape="1">
          <a:blip r:embed="rId4">
            <a:alphaModFix/>
          </a:blip>
          <a:srcRect b="0" l="0" r="0" t="0"/>
          <a:stretch/>
        </p:blipFill>
        <p:spPr>
          <a:xfrm>
            <a:off x="-6" y="1766179"/>
            <a:ext cx="8500156" cy="3921017"/>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0"/>
              </a:srgbClr>
            </a:outerShdw>
          </a:effectLst>
        </p:spPr>
      </p:pic>
      <p:sp>
        <p:nvSpPr>
          <p:cNvPr id="186" name="Google Shape;186;g24f56809c47_1_238"/>
          <p:cNvSpPr/>
          <p:nvPr/>
        </p:nvSpPr>
        <p:spPr>
          <a:xfrm>
            <a:off x="2275300" y="2189525"/>
            <a:ext cx="1223400" cy="11574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Equalizer</a:t>
            </a:r>
            <a:endParaRPr/>
          </a:p>
        </p:txBody>
      </p:sp>
      <p:sp>
        <p:nvSpPr>
          <p:cNvPr id="187" name="Google Shape;187;g24f56809c47_1_238"/>
          <p:cNvSpPr/>
          <p:nvPr/>
        </p:nvSpPr>
        <p:spPr>
          <a:xfrm>
            <a:off x="3906450" y="2106175"/>
            <a:ext cx="1353900" cy="8505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Reverberation</a:t>
            </a:r>
            <a:endParaRPr/>
          </a:p>
        </p:txBody>
      </p:sp>
      <p:sp>
        <p:nvSpPr>
          <p:cNvPr id="188" name="Google Shape;188;g24f56809c47_1_238"/>
          <p:cNvSpPr/>
          <p:nvPr/>
        </p:nvSpPr>
        <p:spPr>
          <a:xfrm>
            <a:off x="5650550" y="3456500"/>
            <a:ext cx="805800" cy="8139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Pitch Shifting</a:t>
            </a:r>
            <a:endParaRPr/>
          </a:p>
        </p:txBody>
      </p:sp>
      <p:sp>
        <p:nvSpPr>
          <p:cNvPr id="189" name="Google Shape;189;g24f56809c47_1_238"/>
          <p:cNvSpPr/>
          <p:nvPr/>
        </p:nvSpPr>
        <p:spPr>
          <a:xfrm>
            <a:off x="6845950" y="4809050"/>
            <a:ext cx="805800" cy="8139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ANF</a:t>
            </a:r>
            <a:endParaRPr/>
          </a:p>
        </p:txBody>
      </p:sp>
      <p:sp>
        <p:nvSpPr>
          <p:cNvPr id="190" name="Google Shape;190;g24f56809c47_1_238"/>
          <p:cNvSpPr/>
          <p:nvPr/>
        </p:nvSpPr>
        <p:spPr>
          <a:xfrm>
            <a:off x="926400" y="4039900"/>
            <a:ext cx="805800" cy="813900"/>
          </a:xfrm>
          <a:prstGeom prst="rect">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nl-BE"/>
              <a:t>Button/LEDs ctrl</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KU Leuven">
  <a:themeElements>
    <a:clrScheme name="Custom 14">
      <a:dk1>
        <a:srgbClr val="2F4D5D"/>
      </a:dk1>
      <a:lt1>
        <a:srgbClr val="FFFFFF"/>
      </a:lt1>
      <a:dk2>
        <a:srgbClr val="1D8DB0"/>
      </a:dk2>
      <a:lt2>
        <a:srgbClr val="DCE7F0"/>
      </a:lt2>
      <a:accent1>
        <a:srgbClr val="1D8DB0"/>
      </a:accent1>
      <a:accent2>
        <a:srgbClr val="2F4D5D"/>
      </a:accent2>
      <a:accent3>
        <a:srgbClr val="52BDEC"/>
      </a:accent3>
      <a:accent4>
        <a:srgbClr val="466E87"/>
      </a:accent4>
      <a:accent5>
        <a:srgbClr val="E7B037"/>
      </a:accent5>
      <a:accent6>
        <a:srgbClr val="D4D842"/>
      </a:accent6>
      <a:hlink>
        <a:srgbClr val="466E87"/>
      </a:hlink>
      <a:folHlink>
        <a:srgbClr val="1D8DB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2017-09-13T11:47:32Z</dcterms:created>
</cp:coreProperties>
</file>